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99A0C3-D3A3-35B3-3EBC-AE38BBC46F07}" v="28" dt="2020-10-12T13:54:29.189"/>
    <p1510:client id="{E0D58BD4-A6E1-429C-B78F-CA5BFA7E355D}" v="1015" dt="2020-10-12T13:48:24.1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flex.cz/clanek/zajimavosti/75478/stanfordsky-vezensky-experiment-nejkontroverznejsi-psychologicky-pocin-ktery-se-osklive-zvrtnul.html" TargetMode="External"/><Relationship Id="rId2" Type="http://schemas.openxmlformats.org/officeDocument/2006/relationships/hyperlink" Target="https://cs.wikipedia.org/wiki/Stanfordsk%C3%BD_v%C4%9Bze%C5%88sk%C3%BD_experimen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cho24.cz/a/SaUVP/byl-vezensky-stanfordsky-experiment-podvrh-nova-nahravka-otrasla-vyzkume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000" dirty="0" err="1"/>
              <a:t>Stanfordský</a:t>
            </a:r>
            <a:r>
              <a:rPr lang="en-US" sz="5000" dirty="0"/>
              <a:t> </a:t>
            </a:r>
            <a:r>
              <a:rPr lang="en-US" sz="5000" dirty="0" err="1"/>
              <a:t>vězeňský</a:t>
            </a:r>
            <a:r>
              <a:rPr lang="en-US" sz="5000" dirty="0"/>
              <a:t> experiment</a:t>
            </a:r>
            <a:endParaRPr lang="cs-CZ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Eli Dudková, </a:t>
            </a:r>
            <a:r>
              <a:rPr lang="en-US" dirty="0" err="1"/>
              <a:t>Áďa</a:t>
            </a:r>
            <a:r>
              <a:rPr lang="en-US" dirty="0"/>
              <a:t> </a:t>
            </a:r>
            <a:r>
              <a:rPr lang="en-US" dirty="0" err="1"/>
              <a:t>Knitlová</a:t>
            </a:r>
            <a:r>
              <a:rPr lang="en-US" dirty="0"/>
              <a:t>, Verunka </a:t>
            </a:r>
            <a:r>
              <a:rPr lang="en-US" dirty="0" err="1"/>
              <a:t>Rejmanová</a:t>
            </a:r>
            <a:r>
              <a:rPr lang="en-US" dirty="0"/>
              <a:t>, </a:t>
            </a:r>
            <a:r>
              <a:rPr lang="en-US" dirty="0" err="1"/>
              <a:t>Terezka</a:t>
            </a:r>
            <a:r>
              <a:rPr lang="en-US" dirty="0"/>
              <a:t> Kysílková, Kristýnka </a:t>
            </a:r>
            <a:r>
              <a:rPr lang="en-US" dirty="0" err="1"/>
              <a:t>Semecká</a:t>
            </a:r>
          </a:p>
        </p:txBody>
      </p:sp>
    </p:spTree>
    <p:extLst>
      <p:ext uri="{BB962C8B-B14F-4D97-AF65-F5344CB8AC3E}">
        <p14:creationId xmlns:p14="http://schemas.microsoft.com/office/powerpoint/2010/main" val="3601082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F77E85-FBC9-42B6-8CFE-988838954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Výběr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3E2EE4-0C6C-4172-87E1-595E55CAE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cs-CZ" dirty="0">
                <a:ea typeface="+mn-lt"/>
                <a:cs typeface="+mn-lt"/>
              </a:rPr>
              <a:t>Ze 75 žáků bylo vybráno 12 vězňů a 12 dozorců</a:t>
            </a:r>
            <a:endParaRPr lang="cs-CZ" dirty="0"/>
          </a:p>
          <a:p>
            <a:pPr marL="383540" indent="-383540"/>
            <a:r>
              <a:rPr lang="cs-CZ" dirty="0">
                <a:ea typeface="+mn-lt"/>
                <a:cs typeface="+mn-lt"/>
              </a:rPr>
              <a:t>Vybíráni byli zdravě psychický jedinci</a:t>
            </a:r>
            <a:endParaRPr lang="cs-CZ" dirty="0"/>
          </a:p>
          <a:p>
            <a:pPr marL="383540" indent="-383540"/>
            <a:r>
              <a:rPr lang="cs-CZ" dirty="0">
                <a:ea typeface="+mn-lt"/>
                <a:cs typeface="+mn-lt"/>
              </a:rPr>
              <a:t>Často jedinci měnili psychickou stránku chování, povyšovali se atd</a:t>
            </a:r>
            <a:endParaRPr lang="cs-CZ" dirty="0"/>
          </a:p>
          <a:p>
            <a:pPr marL="383540" indent="-383540"/>
            <a:r>
              <a:rPr lang="cs-CZ" dirty="0">
                <a:ea typeface="+mn-lt"/>
                <a:cs typeface="+mn-lt"/>
              </a:rPr>
              <a:t>Experiment dopadl tak jak měl vznesl problém samo výběru a změny chování</a:t>
            </a:r>
            <a:endParaRPr lang="cs-CZ" dirty="0"/>
          </a:p>
          <a:p>
            <a:pPr marL="383540" indent="-383540"/>
            <a:r>
              <a:rPr lang="cs-CZ" dirty="0">
                <a:ea typeface="+mn-lt"/>
                <a:cs typeface="+mn-lt"/>
              </a:rPr>
              <a:t>Roli ředitele věznice pak </a:t>
            </a:r>
            <a:r>
              <a:rPr lang="cs-CZ" dirty="0" err="1">
                <a:ea typeface="+mn-lt"/>
                <a:cs typeface="+mn-lt"/>
              </a:rPr>
              <a:t>Phillp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Zimbardo</a:t>
            </a:r>
            <a:r>
              <a:rPr lang="cs-CZ" dirty="0">
                <a:ea typeface="+mn-lt"/>
                <a:cs typeface="+mn-lt"/>
              </a:rPr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5759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CD18456-25A5-4A9C-B187-71BCD13D1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562" y="685800"/>
            <a:ext cx="10493524" cy="1485900"/>
          </a:xfrm>
        </p:spPr>
        <p:txBody>
          <a:bodyPr>
            <a:normAutofit/>
          </a:bodyPr>
          <a:lstStyle/>
          <a:p>
            <a:r>
              <a:rPr lang="cs-CZ" dirty="0"/>
              <a:t>Pravidla a podmínky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9F89C22-0475-4427-B7C8-0269AD40E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39113F0-9679-4835-832F-296BF4F9F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562" y="2286000"/>
            <a:ext cx="11283455" cy="358140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83540" indent="-383540"/>
            <a:r>
              <a:rPr lang="cs-CZ" dirty="0">
                <a:ea typeface="+mn-lt"/>
                <a:cs typeface="+mn-lt"/>
              </a:rPr>
              <a:t>Vězeň musí být zticha v době odpočinku, po zhasnutí světel, v průběhu jídla a vždycky, když je mimo prostory vězení</a:t>
            </a:r>
            <a:endParaRPr lang="cs-CZ"/>
          </a:p>
          <a:p>
            <a:pPr marL="383540" indent="-383540"/>
            <a:r>
              <a:rPr lang="cs-CZ" dirty="0">
                <a:ea typeface="+mn-lt"/>
                <a:cs typeface="+mn-lt"/>
              </a:rPr>
              <a:t>Vězni se musí oslovovat čísly</a:t>
            </a:r>
          </a:p>
          <a:p>
            <a:pPr marL="383540" indent="-383540"/>
            <a:r>
              <a:rPr lang="cs-CZ" dirty="0">
                <a:ea typeface="+mn-lt"/>
                <a:cs typeface="+mn-lt"/>
              </a:rPr>
              <a:t>Vězni musí dozorce oslovovat 'Mr. </a:t>
            </a:r>
            <a:r>
              <a:rPr lang="cs-CZ" dirty="0" err="1">
                <a:ea typeface="+mn-lt"/>
                <a:cs typeface="+mn-lt"/>
              </a:rPr>
              <a:t>Correctional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Officer</a:t>
            </a:r>
            <a:r>
              <a:rPr lang="cs-CZ" dirty="0">
                <a:ea typeface="+mn-lt"/>
                <a:cs typeface="+mn-lt"/>
              </a:rPr>
              <a:t>' („pane nápravný důstojníku“)</a:t>
            </a:r>
          </a:p>
          <a:p>
            <a:pPr marL="383540" indent="-383540"/>
            <a:r>
              <a:rPr lang="cs-CZ" dirty="0">
                <a:ea typeface="+mn-lt"/>
                <a:cs typeface="+mn-lt"/>
              </a:rPr>
              <a:t>Jakékoli pochybení v plnění pravidel může být potrestáno</a:t>
            </a:r>
            <a:endParaRPr lang="cs-CZ"/>
          </a:p>
          <a:p>
            <a:pPr marL="383540" indent="-383540"/>
            <a:r>
              <a:rPr lang="cs-CZ" dirty="0">
                <a:ea typeface="+mn-lt"/>
                <a:cs typeface="+mn-lt"/>
              </a:rPr>
              <a:t>Kromě toho museli vězni samozřejmě nosit uniformy.</a:t>
            </a:r>
            <a:endParaRPr lang="cs-CZ"/>
          </a:p>
          <a:p>
            <a:pPr marL="383540" indent="-383540"/>
            <a:r>
              <a:rPr lang="cs-CZ" dirty="0">
                <a:ea typeface="+mn-lt"/>
                <a:cs typeface="+mn-lt"/>
              </a:rPr>
              <a:t>Navíc by se nemělo opomenout, že:</a:t>
            </a:r>
            <a:endParaRPr lang="cs-CZ"/>
          </a:p>
          <a:p>
            <a:pPr marL="383540" indent="-383540"/>
            <a:r>
              <a:rPr lang="cs-CZ" dirty="0">
                <a:ea typeface="+mn-lt"/>
                <a:cs typeface="+mn-lt"/>
              </a:rPr>
              <a:t>Dozorcům bylo řečeno, že se mají snažit jakýmkoliv způsobem zcela ovládnout "vězně", avšak nesmí použít fyzické násilí.</a:t>
            </a:r>
            <a:endParaRPr lang="cs-CZ"/>
          </a:p>
          <a:p>
            <a:pPr marL="383540" indent="-383540"/>
            <a:r>
              <a:rPr lang="cs-CZ" dirty="0">
                <a:ea typeface="+mn-lt"/>
                <a:cs typeface="+mn-lt"/>
              </a:rPr>
              <a:t>Vězni i dozorci byli placeni za účast v experimentu a věděli, že se jedná pouze o experiment.</a:t>
            </a:r>
            <a:endParaRPr lang="cs-CZ" dirty="0"/>
          </a:p>
          <a:p>
            <a:pPr marL="383540" indent="-383540"/>
            <a:endParaRPr lang="cs-CZ" sz="1300"/>
          </a:p>
        </p:txBody>
      </p:sp>
      <p:pic>
        <p:nvPicPr>
          <p:cNvPr id="4" name="Obrázek 4" descr="Obsah obrázku osoba, interiér, stojící, skupina&#10;&#10;Popis se vygeneroval automaticky.">
            <a:extLst>
              <a:ext uri="{FF2B5EF4-FFF2-40B4-BE49-F238E27FC236}">
                <a16:creationId xmlns:a16="http://schemas.microsoft.com/office/drawing/2014/main" id="{07DE3C49-3C32-45C8-895D-07F234499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9981" y="236922"/>
            <a:ext cx="3452049" cy="177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059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28A3A9-AAAF-4DE9-9D56-DAE9F8971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Průběh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A446361-FF17-4981-B128-E22397277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cs-CZ" dirty="0">
                <a:ea typeface="+mn-lt"/>
                <a:cs typeface="+mn-lt"/>
              </a:rPr>
              <a:t>Experiment nabral směr, který nikdo nepředvídal</a:t>
            </a:r>
          </a:p>
          <a:p>
            <a:pPr marL="383540" indent="-383540"/>
            <a:r>
              <a:rPr lang="cs-CZ" dirty="0">
                <a:ea typeface="+mn-lt"/>
                <a:cs typeface="+mn-lt"/>
              </a:rPr>
              <a:t> Musel být ukončen již po šesti dnech</a:t>
            </a:r>
            <a:endParaRPr lang="cs-CZ" dirty="0"/>
          </a:p>
          <a:p>
            <a:pPr marL="383540" indent="-383540"/>
            <a:r>
              <a:rPr lang="cs-CZ" dirty="0">
                <a:ea typeface="+mn-lt"/>
                <a:cs typeface="+mn-lt"/>
              </a:rPr>
              <a:t>5 vězňů během této doby taky experiment opustilo</a:t>
            </a:r>
            <a:endParaRPr lang="cs-CZ" dirty="0"/>
          </a:p>
          <a:p>
            <a:pPr marL="383540" indent="-383540"/>
            <a:r>
              <a:rPr lang="cs-CZ" dirty="0">
                <a:ea typeface="+mn-lt"/>
                <a:cs typeface="+mn-lt"/>
              </a:rPr>
              <a:t>Způsob, jakým bylo v krátké době změněno chování především dozorců, byl zcela šokující</a:t>
            </a:r>
            <a:endParaRPr lang="cs-CZ" dirty="0"/>
          </a:p>
          <a:p>
            <a:pPr marL="383540" indent="-383540"/>
            <a:r>
              <a:rPr lang="cs-CZ" dirty="0">
                <a:ea typeface="+mn-lt"/>
                <a:cs typeface="+mn-lt"/>
              </a:rPr>
              <a:t> Ukázalo se, že zdravý člověk, je-li vystaven extrémním podmínkám, se může radikálně změnit (nebo změnit své chování), a to ve velmi krátké době</a:t>
            </a:r>
            <a:endParaRPr lang="cs-CZ" dirty="0"/>
          </a:p>
          <a:p>
            <a:pPr marL="383540" indent="-383540"/>
            <a:endParaRPr lang="cs-CZ" dirty="0"/>
          </a:p>
        </p:txBody>
      </p:sp>
      <p:pic>
        <p:nvPicPr>
          <p:cNvPr id="4" name="Obrázek 4" descr="Obsah obrázku interiér, stojící, kuchyně, muž&#10;&#10;Popis se vygeneroval automaticky.">
            <a:extLst>
              <a:ext uri="{FF2B5EF4-FFF2-40B4-BE49-F238E27FC236}">
                <a16:creationId xmlns:a16="http://schemas.microsoft.com/office/drawing/2014/main" id="{F2DD80B9-9E51-4253-B2C7-0A67FE6E4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509" y="453515"/>
            <a:ext cx="3577625" cy="231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751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464EFB-03AA-47E6-8F2C-B12C21B3B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Zastavení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A406804-0F80-4B93-99EB-3A8DBF39D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cs-CZ" dirty="0"/>
              <a:t>Tento experiment se musel zastavit kvůli brutálnějších trestů na vězně</a:t>
            </a:r>
          </a:p>
          <a:p>
            <a:pPr marL="383540" indent="-383540"/>
            <a:r>
              <a:rPr lang="cs-CZ" dirty="0"/>
              <a:t>Ukázalo se, že zdravý člověk se v extrémních podmínkách dokáže velmi změnit</a:t>
            </a:r>
          </a:p>
        </p:txBody>
      </p:sp>
      <p:pic>
        <p:nvPicPr>
          <p:cNvPr id="4" name="Obrázek 4" descr="Obsah obrázku lidé, stojící, skupina, chůze&#10;&#10;Popis se vygeneroval automaticky.">
            <a:extLst>
              <a:ext uri="{FF2B5EF4-FFF2-40B4-BE49-F238E27FC236}">
                <a16:creationId xmlns:a16="http://schemas.microsoft.com/office/drawing/2014/main" id="{97DBA3BF-B957-4433-AF3F-84C1CC232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968" y="3772007"/>
            <a:ext cx="3926995" cy="240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807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99BE66-B2BE-4EA1-A16D-992C9EE7E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F5514F-1125-4B81-9FF1-EBBBD60C3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cs-CZ" dirty="0"/>
              <a:t>Názor </a:t>
            </a:r>
            <a:r>
              <a:rPr lang="cs-CZ" dirty="0" err="1"/>
              <a:t>Zimbarda</a:t>
            </a:r>
            <a:r>
              <a:rPr lang="cs-CZ" dirty="0"/>
              <a:t>-brutální zločiny nejsou dílem psychopatů ani zrůd, ale obyčejných lidí</a:t>
            </a:r>
          </a:p>
          <a:p>
            <a:pPr marL="383540" indent="-383540"/>
            <a:r>
              <a:rPr lang="cs-CZ" dirty="0"/>
              <a:t>Zločiny prováděny pod velkým tlakem okolností</a:t>
            </a:r>
          </a:p>
          <a:p>
            <a:pPr marL="383540" indent="-383540"/>
            <a:r>
              <a:rPr lang="cs-CZ" dirty="0"/>
              <a:t>Tento názor ho však stál hodně kritik od lidstva</a:t>
            </a:r>
          </a:p>
        </p:txBody>
      </p:sp>
    </p:spTree>
    <p:extLst>
      <p:ext uri="{BB962C8B-B14F-4D97-AF65-F5344CB8AC3E}">
        <p14:creationId xmlns:p14="http://schemas.microsoft.com/office/powerpoint/2010/main" val="243925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855DB5-3714-4759-BAFA-4C8D1872B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některé Kritiky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00D87D2-8DC8-4CA9-98F8-23EF33F1A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cs-CZ" dirty="0" err="1"/>
              <a:t>Zimbardo</a:t>
            </a:r>
            <a:r>
              <a:rPr lang="cs-CZ" dirty="0"/>
              <a:t> odebírá člověku zodpovědnost za jeho jednání</a:t>
            </a:r>
          </a:p>
          <a:p>
            <a:pPr marL="383540" indent="-383540"/>
            <a:r>
              <a:rPr lang="cs-CZ" dirty="0"/>
              <a:t>Zpochybnění kvůli malému počtu studentů</a:t>
            </a:r>
          </a:p>
          <a:p>
            <a:pPr marL="383540" indent="-383540"/>
            <a:r>
              <a:rPr lang="cs-CZ" dirty="0"/>
              <a:t>Experiment označován za neetický</a:t>
            </a:r>
          </a:p>
          <a:p>
            <a:pPr marL="383540" indent="-383540"/>
            <a:r>
              <a:rPr lang="cs-CZ" dirty="0"/>
              <a:t>Vězni i dozorci věděli, že se jedná o experiment</a:t>
            </a:r>
          </a:p>
          <a:p>
            <a:pPr marL="383540" indent="-383540"/>
            <a:r>
              <a:rPr lang="cs-CZ" dirty="0"/>
              <a:t>Domněnky, že </a:t>
            </a:r>
            <a:r>
              <a:rPr lang="cs-CZ" dirty="0" err="1"/>
              <a:t>Zimbardo</a:t>
            </a:r>
            <a:r>
              <a:rPr lang="cs-CZ" dirty="0"/>
              <a:t> sám manipuloval účastníky</a:t>
            </a:r>
          </a:p>
        </p:txBody>
      </p:sp>
      <p:pic>
        <p:nvPicPr>
          <p:cNvPr id="4" name="Obrázek 4" descr="Obsah obrázku osoba, interiér, muž, stojící&#10;&#10;Popis se vygeneroval automaticky.">
            <a:extLst>
              <a:ext uri="{FF2B5EF4-FFF2-40B4-BE49-F238E27FC236}">
                <a16:creationId xmlns:a16="http://schemas.microsoft.com/office/drawing/2014/main" id="{79D1843C-EA4D-499A-A6C7-CE37464B6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268" y="3799686"/>
            <a:ext cx="3347049" cy="219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537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6B7FEC-6943-4587-9EFE-DEB562F18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5DC6EC-4E05-475B-8C89-C067A3157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cs-CZ" dirty="0">
                <a:ea typeface="+mn-lt"/>
                <a:cs typeface="+mn-lt"/>
                <a:hlinkClick r:id="rId2"/>
              </a:rPr>
              <a:t>https://cs.wikipedia.org/wiki/Stanfordsk%C3%BD_v%C4%9Bze%C5%88sk%C3%BD_experiment</a:t>
            </a:r>
            <a:endParaRPr lang="cs-CZ">
              <a:ea typeface="+mn-lt"/>
              <a:cs typeface="+mn-lt"/>
            </a:endParaRPr>
          </a:p>
          <a:p>
            <a:pPr marL="383540" indent="-383540"/>
            <a:r>
              <a:rPr lang="cs-CZ" dirty="0">
                <a:ea typeface="+mn-lt"/>
                <a:cs typeface="+mn-lt"/>
                <a:hlinkClick r:id="rId3"/>
              </a:rPr>
              <a:t>https://www.reflex.cz/clanek/zajimavosti/75478/stanfordsky-vezensky-experiment-nejkontroverznejsi-psychologicky-pocin-ktery-se-osklive-zvrtnul.html</a:t>
            </a:r>
          </a:p>
          <a:p>
            <a:pPr marL="383540" indent="-383540"/>
            <a:r>
              <a:rPr lang="cs-CZ" dirty="0">
                <a:ea typeface="+mn-lt"/>
                <a:cs typeface="+mn-lt"/>
                <a:hlinkClick r:id="rId4"/>
              </a:rPr>
              <a:t>https://echo24.cz/a/SaUVP/byl-vezensky-stanfordsky-experiment-podvrh-nova-nahravka-otrasla-vyzkumem</a:t>
            </a:r>
            <a:r>
              <a:rPr lang="cs-CZ" dirty="0">
                <a:ea typeface="+mn-lt"/>
                <a:cs typeface="+mn-lt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12374767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TF00001241</Template>
  <TotalTime>0</TotalTime>
  <Words>0</Words>
  <Application>Microsoft Office PowerPoint</Application>
  <PresentationFormat>Širokoúhlá obrazovka</PresentationFormat>
  <Paragraphs>0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Crop</vt:lpstr>
      <vt:lpstr>Stanfordský vězeňský experiment</vt:lpstr>
      <vt:lpstr>Výběr</vt:lpstr>
      <vt:lpstr>Pravidla a podmínky</vt:lpstr>
      <vt:lpstr>Průběh</vt:lpstr>
      <vt:lpstr>Zastavení</vt:lpstr>
      <vt:lpstr>Závěr </vt:lpstr>
      <vt:lpstr>některé Kritiky</vt:lpstr>
      <vt:lpstr>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/>
  <cp:lastModifiedBy/>
  <cp:revision>210</cp:revision>
  <dcterms:created xsi:type="dcterms:W3CDTF">2020-10-12T12:53:17Z</dcterms:created>
  <dcterms:modified xsi:type="dcterms:W3CDTF">2020-10-12T13:54:43Z</dcterms:modified>
</cp:coreProperties>
</file>