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9" r:id="rId5"/>
    <p:sldId id="263" r:id="rId6"/>
    <p:sldId id="262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1" autoAdjust="0"/>
    <p:restoredTop sz="94660"/>
  </p:normalViewPr>
  <p:slideViewPr>
    <p:cSldViewPr snapToGrid="0">
      <p:cViewPr varScale="1">
        <p:scale>
          <a:sx n="68" d="100"/>
          <a:sy n="68" d="100"/>
        </p:scale>
        <p:origin x="132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620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11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964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03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70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76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82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1060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689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9155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019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36E05-AA17-4684-B2CC-D00447A0481D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36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3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xmlns="" id="{25B80B9B-3CA4-4A86-9B3C-041DF3B643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1" y="0"/>
            <a:ext cx="10693284" cy="7559675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A9C7208-7C59-479F-BB47-C5BB1F04C7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562" y="2273095"/>
            <a:ext cx="9088041" cy="2631887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sz="4800" b="1" dirty="0" err="1" smtClean="0">
                <a:solidFill>
                  <a:schemeClr val="accent1">
                    <a:lumMod val="75000"/>
                  </a:schemeClr>
                </a:solidFill>
              </a:rPr>
              <a:t>TransNational</a:t>
            </a:r>
            <a:r>
              <a:rPr lang="cs-CZ" sz="4800" b="1" dirty="0" smtClean="0">
                <a:solidFill>
                  <a:schemeClr val="accent1">
                    <a:lumMod val="75000"/>
                  </a:schemeClr>
                </a:solidFill>
              </a:rPr>
              <a:t> On-line </a:t>
            </a:r>
            <a:r>
              <a:rPr lang="cs-CZ" sz="4800" b="1" dirty="0" err="1" smtClean="0">
                <a:solidFill>
                  <a:schemeClr val="accent1">
                    <a:lumMod val="75000"/>
                  </a:schemeClr>
                </a:solidFill>
              </a:rPr>
              <a:t>Partners</a:t>
            </a:r>
            <a:r>
              <a:rPr lang="cs-CZ" sz="4800" b="1" dirty="0" smtClean="0">
                <a:solidFill>
                  <a:schemeClr val="accent1">
                    <a:lumMod val="75000"/>
                  </a:schemeClr>
                </a:solidFill>
              </a:rPr>
              <a:t> Meeting</a:t>
            </a:r>
            <a:br>
              <a:rPr lang="cs-CZ" sz="4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4800" b="1" dirty="0" err="1"/>
              <a:t>November</a:t>
            </a:r>
            <a:r>
              <a:rPr lang="cs-CZ" sz="4800" b="1" dirty="0"/>
              <a:t> 10, 2020</a:t>
            </a:r>
            <a:br>
              <a:rPr lang="cs-CZ" sz="4800" b="1" dirty="0"/>
            </a:br>
            <a:endParaRPr lang="cs-CZ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EEC92A1B-0682-4F12-B653-CA93BABCD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7625" y="5065783"/>
            <a:ext cx="10086535" cy="136710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cs-CZ" sz="4000" dirty="0" smtClean="0"/>
              <a:t>EKO </a:t>
            </a:r>
            <a:r>
              <a:rPr lang="cs-CZ" sz="4000" dirty="0" err="1" smtClean="0"/>
              <a:t>Grammar</a:t>
            </a:r>
            <a:r>
              <a:rPr lang="cs-CZ" sz="4000" dirty="0" smtClean="0"/>
              <a:t> </a:t>
            </a:r>
            <a:r>
              <a:rPr lang="cs-CZ" sz="4000" dirty="0" err="1" smtClean="0"/>
              <a:t>School</a:t>
            </a:r>
            <a:r>
              <a:rPr lang="cs-CZ" sz="4000" dirty="0" smtClean="0"/>
              <a:t> and VET </a:t>
            </a:r>
            <a:r>
              <a:rPr lang="cs-CZ" sz="4000" dirty="0" err="1" smtClean="0"/>
              <a:t>School</a:t>
            </a:r>
            <a:r>
              <a:rPr lang="cs-CZ" sz="4000" dirty="0" smtClean="0"/>
              <a:t> </a:t>
            </a:r>
            <a:r>
              <a:rPr lang="cs-CZ" sz="4000" dirty="0" err="1" smtClean="0"/>
              <a:t>of</a:t>
            </a:r>
            <a:r>
              <a:rPr lang="cs-CZ" sz="4000" dirty="0" smtClean="0"/>
              <a:t> </a:t>
            </a:r>
            <a:r>
              <a:rPr lang="cs-CZ" sz="4000" dirty="0" err="1" smtClean="0"/>
              <a:t>Multimedia</a:t>
            </a:r>
            <a:r>
              <a:rPr lang="cs-CZ" sz="4000" dirty="0" smtClean="0"/>
              <a:t> </a:t>
            </a:r>
            <a:r>
              <a:rPr lang="cs-CZ" sz="4000" dirty="0" err="1" smtClean="0"/>
              <a:t>Studies</a:t>
            </a:r>
            <a:r>
              <a:rPr lang="cs-CZ" sz="4000" dirty="0" smtClean="0"/>
              <a:t> Poděbrady, Czech Republic</a:t>
            </a:r>
            <a:endParaRPr lang="cs-CZ" sz="4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179" y="996475"/>
            <a:ext cx="3785403" cy="1867075"/>
          </a:xfrm>
          <a:prstGeom prst="rect">
            <a:avLst/>
          </a:prstGeom>
        </p:spPr>
      </p:pic>
      <p:sp>
        <p:nvSpPr>
          <p:cNvPr id="6" name="AutoShape 2" descr="https://email.seznam.cz/imageresize/?width=1366&amp;height=658&amp;mid=194647&amp;aid=8&amp;uid=11036290&amp;default=%2Fstatic%2Fwm%2Fimg%2Fdefault-image.svg"/>
          <p:cNvSpPr>
            <a:spLocks noChangeAspect="1" noChangeArrowheads="1"/>
          </p:cNvSpPr>
          <p:nvPr/>
        </p:nvSpPr>
        <p:spPr bwMode="auto">
          <a:xfrm>
            <a:off x="155575" y="-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7" name="Obrázek 6" descr="Eko-poděbrady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431" y="1308295"/>
            <a:ext cx="2461846" cy="1555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6136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47" y="216337"/>
            <a:ext cx="10707760" cy="7569911"/>
          </a:xfr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286" y="1295619"/>
            <a:ext cx="10296316" cy="514738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marL="0" indent="0"/>
            <a:r>
              <a:rPr lang="cs-CZ" sz="4000" b="1" dirty="0" err="1">
                <a:solidFill>
                  <a:schemeClr val="accent1">
                    <a:lumMod val="75000"/>
                  </a:schemeClr>
                </a:solidFill>
              </a:rPr>
              <a:t>Teachers</a:t>
            </a:r>
            <a:r>
              <a:rPr lang="cs-CZ" sz="40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br>
              <a:rPr lang="cs-CZ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4000" b="1" dirty="0"/>
              <a:t>Eva Svobodová</a:t>
            </a:r>
            <a:br>
              <a:rPr lang="cs-CZ" sz="4000" b="1" dirty="0"/>
            </a:br>
            <a:r>
              <a:rPr lang="cs-CZ" sz="4000" b="1" dirty="0"/>
              <a:t>Kateřina </a:t>
            </a:r>
            <a:r>
              <a:rPr lang="cs-CZ" sz="4000" b="1" dirty="0" smtClean="0"/>
              <a:t>Zumrová</a:t>
            </a:r>
            <a:br>
              <a:rPr lang="cs-CZ" sz="4000" b="1" dirty="0" smtClean="0"/>
            </a:br>
            <a:r>
              <a:rPr lang="cs-CZ" sz="4000" dirty="0"/>
              <a:t/>
            </a:r>
            <a:br>
              <a:rPr lang="cs-CZ" sz="4000" dirty="0"/>
            </a:br>
            <a:r>
              <a:rPr lang="cs-CZ" sz="4000" b="1" dirty="0" err="1">
                <a:solidFill>
                  <a:schemeClr val="accent1">
                    <a:lumMod val="75000"/>
                  </a:schemeClr>
                </a:solidFill>
              </a:rPr>
              <a:t>Technicians</a:t>
            </a:r>
            <a:r>
              <a:rPr lang="cs-CZ" sz="40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br>
              <a:rPr lang="cs-CZ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4000" b="1" dirty="0"/>
              <a:t>Aleš Bezouška</a:t>
            </a:r>
            <a:br>
              <a:rPr lang="cs-CZ" sz="4000" b="1" dirty="0"/>
            </a:br>
            <a:r>
              <a:rPr lang="cs-CZ" sz="4000" b="1" dirty="0"/>
              <a:t>Leona Kubišová</a:t>
            </a:r>
            <a:br>
              <a:rPr lang="cs-CZ" sz="4000" b="1" dirty="0"/>
            </a:br>
            <a:r>
              <a:rPr lang="cs-CZ" sz="4000" b="1" dirty="0"/>
              <a:t>Monika Martínková</a:t>
            </a:r>
            <a:br>
              <a:rPr lang="cs-CZ" sz="4000" b="1" dirty="0"/>
            </a:br>
            <a:r>
              <a:rPr lang="cs-CZ" sz="4000" b="1" dirty="0"/>
              <a:t>Šimon Chloupek</a:t>
            </a:r>
            <a:r>
              <a:rPr lang="cs-CZ" b="1" dirty="0"/>
              <a:t/>
            </a:r>
            <a:br>
              <a:rPr lang="cs-CZ" b="1" dirty="0"/>
            </a:br>
            <a:endParaRPr lang="cs-CZ" b="1" dirty="0"/>
          </a:p>
        </p:txBody>
      </p:sp>
      <p:pic>
        <p:nvPicPr>
          <p:cNvPr id="4" name="Picture 16" descr="PhDr. Eva Svobodová – Řízení školy | rizeniskoly.c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37" y="1553366"/>
            <a:ext cx="1214238" cy="143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Učitelé | EKO GYMNÁZIUM PODĚBRAD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972" y="1553366"/>
            <a:ext cx="1290571" cy="178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Učitelé | EKO GYMNÁZIUM PODĚBRAD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58" y="3869311"/>
            <a:ext cx="1364062" cy="188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5284" y="4001293"/>
            <a:ext cx="1684743" cy="168474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4391" y="3984289"/>
            <a:ext cx="1233151" cy="1701748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8859" y="4001293"/>
            <a:ext cx="1684743" cy="168474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93555" y="1228362"/>
            <a:ext cx="2470047" cy="1215498"/>
          </a:xfrm>
          <a:prstGeom prst="rect">
            <a:avLst/>
          </a:prstGeom>
        </p:spPr>
      </p:pic>
      <p:pic>
        <p:nvPicPr>
          <p:cNvPr id="12" name="Obrázek 11" descr="Eko-poděbrady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555" y="2443860"/>
            <a:ext cx="2470047" cy="12278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453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47" y="216337"/>
            <a:ext cx="10707760" cy="7569911"/>
          </a:xfr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286" y="1295619"/>
            <a:ext cx="10296316" cy="514738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b="1" dirty="0"/>
              <a:t>Czech team for </a:t>
            </a:r>
            <a:r>
              <a:rPr lang="en-US" sz="3200" b="1" dirty="0">
                <a:solidFill>
                  <a:srgbClr val="0070C0"/>
                </a:solidFill>
              </a:rPr>
              <a:t>O1 = Motivation + Best Practice Example + Focus </a:t>
            </a:r>
            <a:r>
              <a:rPr lang="en-US" sz="3200" b="1" dirty="0" smtClean="0">
                <a:solidFill>
                  <a:srgbClr val="0070C0"/>
                </a:solidFill>
              </a:rPr>
              <a:t>Group</a:t>
            </a:r>
            <a:r>
              <a:rPr lang="cs-CZ" sz="3200" b="1" dirty="0" smtClean="0">
                <a:solidFill>
                  <a:srgbClr val="0070C0"/>
                </a:solidFill>
              </a:rPr>
              <a:t> (01 = 20 </a:t>
            </a:r>
            <a:r>
              <a:rPr lang="cs-CZ" sz="3200" b="1" dirty="0" err="1" smtClean="0">
                <a:solidFill>
                  <a:srgbClr val="0070C0"/>
                </a:solidFill>
              </a:rPr>
              <a:t>pages</a:t>
            </a:r>
            <a:r>
              <a:rPr lang="cs-CZ" sz="3200" b="1" dirty="0" smtClean="0">
                <a:solidFill>
                  <a:srgbClr val="0070C0"/>
                </a:solidFill>
              </a:rPr>
              <a:t> </a:t>
            </a:r>
            <a:r>
              <a:rPr lang="cs-CZ" sz="3200" b="1" dirty="0" err="1" smtClean="0">
                <a:solidFill>
                  <a:srgbClr val="0070C0"/>
                </a:solidFill>
              </a:rPr>
              <a:t>limits</a:t>
            </a:r>
            <a:r>
              <a:rPr lang="cs-CZ" sz="3200" b="1" dirty="0" smtClean="0">
                <a:solidFill>
                  <a:srgbClr val="0070C0"/>
                </a:solidFill>
              </a:rPr>
              <a:t>!)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>Posting on EKO Grammar School </a:t>
            </a:r>
            <a:r>
              <a:rPr lang="en-US" sz="3200" b="1" dirty="0" err="1"/>
              <a:t>Poděbrady</a:t>
            </a:r>
            <a:r>
              <a:rPr lang="en-US" sz="3200" b="1" dirty="0"/>
              <a:t> plus link to BABBAT web </a:t>
            </a:r>
            <a:r>
              <a:rPr lang="en-US" sz="3200" b="1" dirty="0" smtClean="0"/>
              <a:t>page</a:t>
            </a:r>
            <a:r>
              <a:rPr lang="cs-CZ" sz="3200" b="1" dirty="0" smtClean="0"/>
              <a:t> (</a:t>
            </a:r>
            <a:r>
              <a:rPr lang="cs-CZ" sz="3200" b="1" dirty="0" err="1" smtClean="0"/>
              <a:t>original</a:t>
            </a:r>
            <a:r>
              <a:rPr lang="cs-CZ" sz="3200" b="1" dirty="0" smtClean="0"/>
              <a:t> idea </a:t>
            </a:r>
            <a:r>
              <a:rPr lang="cs-CZ" sz="3200" b="1" dirty="0" err="1" smtClean="0"/>
              <a:t>Riseba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project</a:t>
            </a:r>
            <a:r>
              <a:rPr lang="cs-CZ" sz="3200" b="1" dirty="0" smtClean="0"/>
              <a:t> web)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>
                <a:solidFill>
                  <a:srgbClr val="0070C0"/>
                </a:solidFill>
              </a:rPr>
              <a:t>Motivation</a:t>
            </a:r>
            <a:r>
              <a:rPr lang="en-US" sz="3200" b="1" dirty="0">
                <a:solidFill>
                  <a:srgbClr val="0070C0"/>
                </a:solidFill>
              </a:rPr>
              <a:t>: 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en-US" sz="3200" b="1" dirty="0" smtClean="0"/>
              <a:t>r</a:t>
            </a:r>
            <a:r>
              <a:rPr lang="cs-CZ" sz="3200" b="1" dirty="0" err="1" smtClean="0"/>
              <a:t>esults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of</a:t>
            </a:r>
            <a:r>
              <a:rPr lang="cs-CZ" sz="3200" b="1" dirty="0" smtClean="0"/>
              <a:t> r</a:t>
            </a:r>
            <a:r>
              <a:rPr lang="en-US" sz="3200" b="1" dirty="0" err="1" smtClean="0"/>
              <a:t>esearches</a:t>
            </a:r>
            <a:r>
              <a:rPr lang="en-US" sz="3200" b="1" dirty="0" smtClean="0"/>
              <a:t> </a:t>
            </a:r>
            <a:r>
              <a:rPr lang="en-US" sz="3200" b="1" dirty="0"/>
              <a:t>and consultations</a:t>
            </a:r>
            <a:br>
              <a:rPr lang="en-US" sz="3200" b="1" dirty="0"/>
            </a:br>
            <a:r>
              <a:rPr lang="en-US" sz="3200" b="1" dirty="0" smtClean="0">
                <a:solidFill>
                  <a:srgbClr val="0070C0"/>
                </a:solidFill>
              </a:rPr>
              <a:t>Best </a:t>
            </a:r>
            <a:r>
              <a:rPr lang="en-US" sz="3200" b="1" dirty="0">
                <a:solidFill>
                  <a:srgbClr val="0070C0"/>
                </a:solidFill>
              </a:rPr>
              <a:t>Practice Examples:</a:t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en-US" sz="3200" b="1" dirty="0"/>
              <a:t>English and national language versions</a:t>
            </a:r>
            <a:br>
              <a:rPr lang="en-US" sz="3200" b="1" dirty="0"/>
            </a:br>
            <a:r>
              <a:rPr lang="en-US" sz="3200" b="1" dirty="0"/>
              <a:t>Photos and </a:t>
            </a:r>
            <a:r>
              <a:rPr lang="en-US" sz="3200" b="1" dirty="0" smtClean="0"/>
              <a:t>the </a:t>
            </a:r>
            <a:r>
              <a:rPr lang="en-US" sz="3200" b="1" dirty="0"/>
              <a:t>video  </a:t>
            </a:r>
            <a:br>
              <a:rPr lang="en-US" sz="3200" b="1" dirty="0"/>
            </a:br>
            <a:r>
              <a:rPr lang="en-US" sz="3200" b="1" dirty="0" smtClean="0">
                <a:solidFill>
                  <a:srgbClr val="0070C0"/>
                </a:solidFill>
              </a:rPr>
              <a:t>Focus </a:t>
            </a:r>
            <a:r>
              <a:rPr lang="en-US" sz="3200" b="1" dirty="0">
                <a:solidFill>
                  <a:srgbClr val="0070C0"/>
                </a:solidFill>
              </a:rPr>
              <a:t>Group experts: </a:t>
            </a:r>
            <a:br>
              <a:rPr lang="en-US" sz="3200" b="1" dirty="0">
                <a:solidFill>
                  <a:srgbClr val="0070C0"/>
                </a:solidFill>
              </a:rPr>
            </a:br>
            <a:r>
              <a:rPr lang="cs-CZ" sz="3200" b="1" dirty="0" smtClean="0"/>
              <a:t>15 (!)</a:t>
            </a:r>
            <a:endParaRPr lang="en-US" sz="32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3555" y="5054774"/>
            <a:ext cx="2470047" cy="121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33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47" y="216338"/>
            <a:ext cx="10707760" cy="7569911"/>
          </a:xfr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74" y="1427599"/>
            <a:ext cx="10332860" cy="5395231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b="1" dirty="0" smtClean="0"/>
              <a:t>Ad </a:t>
            </a:r>
            <a:r>
              <a:rPr lang="cs-CZ" sz="3200" b="1" dirty="0" err="1" smtClean="0">
                <a:solidFill>
                  <a:srgbClr val="0070C0"/>
                </a:solidFill>
              </a:rPr>
              <a:t>Motivation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err="1" smtClean="0"/>
              <a:t>Hansina</a:t>
            </a:r>
            <a:r>
              <a:rPr lang="cs-CZ" sz="3200" b="1" dirty="0" smtClean="0"/>
              <a:t> </a:t>
            </a:r>
            <a:r>
              <a:rPr lang="cs-CZ" sz="3200" b="1" dirty="0" err="1"/>
              <a:t>helped</a:t>
            </a:r>
            <a:r>
              <a:rPr lang="cs-CZ" sz="3200" b="1" dirty="0"/>
              <a:t> </a:t>
            </a:r>
            <a:r>
              <a:rPr lang="cs-CZ" sz="3200" b="1" dirty="0" err="1"/>
              <a:t>with</a:t>
            </a:r>
            <a:r>
              <a:rPr lang="cs-CZ" sz="3200" b="1" dirty="0"/>
              <a:t> a </a:t>
            </a:r>
            <a:r>
              <a:rPr lang="cs-CZ" sz="3200" b="1" dirty="0" err="1"/>
              <a:t>pattern</a:t>
            </a:r>
            <a:r>
              <a:rPr lang="cs-CZ" sz="3200" b="1" dirty="0"/>
              <a:t> = </a:t>
            </a:r>
            <a:r>
              <a:rPr lang="cs-CZ" sz="3200" b="1" dirty="0" err="1"/>
              <a:t>approx</a:t>
            </a:r>
            <a:r>
              <a:rPr lang="cs-CZ" sz="3200" b="1" dirty="0"/>
              <a:t>. </a:t>
            </a:r>
            <a:r>
              <a:rPr lang="cs-CZ" sz="3200" b="1" dirty="0" err="1"/>
              <a:t>same</a:t>
            </a:r>
            <a:r>
              <a:rPr lang="cs-CZ" sz="3200" b="1" dirty="0"/>
              <a:t> </a:t>
            </a:r>
            <a:r>
              <a:rPr lang="cs-CZ" sz="3200" b="1" dirty="0" err="1"/>
              <a:t>outline</a:t>
            </a: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>- </a:t>
            </a:r>
            <a:r>
              <a:rPr lang="cs-CZ" sz="3200" b="1" dirty="0" err="1" smtClean="0"/>
              <a:t>Researches</a:t>
            </a:r>
            <a:r>
              <a:rPr lang="cs-CZ" sz="3200" b="1" dirty="0" smtClean="0"/>
              <a:t> </a:t>
            </a:r>
            <a:r>
              <a:rPr lang="cs-CZ" sz="3200" b="1" dirty="0" err="1"/>
              <a:t>necessary</a:t>
            </a:r>
            <a:r>
              <a:rPr lang="cs-CZ" sz="3200" b="1" dirty="0"/>
              <a:t> 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- </a:t>
            </a:r>
            <a:r>
              <a:rPr lang="cs-CZ" sz="3200" b="1" dirty="0" err="1" smtClean="0"/>
              <a:t>Benefits</a:t>
            </a:r>
            <a:r>
              <a:rPr lang="cs-CZ" sz="3200" b="1" dirty="0" smtClean="0"/>
              <a:t> and </a:t>
            </a:r>
            <a:r>
              <a:rPr lang="cs-CZ" sz="3200" b="1" dirty="0" err="1" smtClean="0"/>
              <a:t>hindrances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- </a:t>
            </a:r>
            <a:r>
              <a:rPr lang="cs-CZ" sz="3200" b="1" dirty="0" err="1" smtClean="0"/>
              <a:t>Quotations</a:t>
            </a: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>- </a:t>
            </a:r>
            <a:r>
              <a:rPr lang="cs-CZ" sz="3200" b="1" dirty="0" err="1" smtClean="0"/>
              <a:t>Consultancies</a:t>
            </a:r>
            <a:r>
              <a:rPr lang="cs-CZ" sz="3200" b="1" dirty="0" smtClean="0"/>
              <a:t> </a:t>
            </a:r>
            <a:r>
              <a:rPr lang="cs-CZ" sz="3200" b="1" dirty="0"/>
              <a:t>(</a:t>
            </a:r>
            <a:r>
              <a:rPr lang="cs-CZ" sz="3200" b="1" dirty="0" err="1"/>
              <a:t>Marios</a:t>
            </a:r>
            <a:r>
              <a:rPr lang="cs-CZ" sz="3200" b="1" dirty="0"/>
              <a:t>, </a:t>
            </a:r>
            <a:r>
              <a:rPr lang="cs-CZ" sz="3200" b="1" dirty="0" err="1"/>
              <a:t>Nellija</a:t>
            </a:r>
            <a:r>
              <a:rPr lang="cs-CZ" sz="3200" b="1" dirty="0"/>
              <a:t> </a:t>
            </a:r>
            <a:r>
              <a:rPr lang="cs-CZ" sz="3200" b="1" dirty="0" err="1"/>
              <a:t>Titova</a:t>
            </a:r>
            <a:r>
              <a:rPr lang="cs-CZ" sz="3200" b="1" dirty="0"/>
              <a:t>)</a:t>
            </a:r>
            <a:br>
              <a:rPr lang="cs-CZ" sz="3200" b="1" dirty="0"/>
            </a:br>
            <a:r>
              <a:rPr lang="cs-CZ" sz="3200" b="1" dirty="0" smtClean="0"/>
              <a:t>Ad </a:t>
            </a:r>
            <a:r>
              <a:rPr lang="cs-CZ" sz="3200" b="1" dirty="0" smtClean="0">
                <a:solidFill>
                  <a:srgbClr val="0070C0"/>
                </a:solidFill>
              </a:rPr>
              <a:t>Best </a:t>
            </a:r>
            <a:r>
              <a:rPr lang="cs-CZ" sz="3200" b="1" dirty="0" err="1" smtClean="0">
                <a:solidFill>
                  <a:srgbClr val="0070C0"/>
                </a:solidFill>
              </a:rPr>
              <a:t>Practice</a:t>
            </a:r>
            <a:r>
              <a:rPr lang="cs-CZ" sz="3200" b="1" dirty="0" smtClean="0">
                <a:solidFill>
                  <a:srgbClr val="0070C0"/>
                </a:solidFill>
              </a:rPr>
              <a:t> </a:t>
            </a:r>
            <a:r>
              <a:rPr lang="cs-CZ" sz="3200" b="1" dirty="0" err="1" smtClean="0">
                <a:solidFill>
                  <a:srgbClr val="0070C0"/>
                </a:solidFill>
              </a:rPr>
              <a:t>Example</a:t>
            </a:r>
            <a:r>
              <a:rPr lang="cs-CZ" sz="3200" b="1" dirty="0">
                <a:solidFill>
                  <a:srgbClr val="0070C0"/>
                </a:solidFill>
              </a:rPr>
              <a:t/>
            </a:r>
            <a:br>
              <a:rPr lang="cs-CZ" sz="3200" b="1" dirty="0">
                <a:solidFill>
                  <a:srgbClr val="0070C0"/>
                </a:solidFill>
              </a:rPr>
            </a:br>
            <a:r>
              <a:rPr lang="cs-CZ" sz="3200" b="1" dirty="0" smtClean="0">
                <a:solidFill>
                  <a:srgbClr val="0070C0"/>
                </a:solidFill>
              </a:rPr>
              <a:t>- </a:t>
            </a:r>
            <a:r>
              <a:rPr lang="cs-CZ" sz="3200" b="1" dirty="0" err="1" smtClean="0"/>
              <a:t>Easy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or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difficult</a:t>
            </a:r>
            <a:r>
              <a:rPr lang="cs-CZ" sz="3200" b="1" dirty="0" smtClean="0"/>
              <a:t> to </a:t>
            </a:r>
            <a:r>
              <a:rPr lang="cs-CZ" sz="3200" b="1" dirty="0" err="1" smtClean="0"/>
              <a:t>find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or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choose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- </a:t>
            </a:r>
            <a:r>
              <a:rPr lang="cs-CZ" sz="3200" b="1" dirty="0" err="1" smtClean="0"/>
              <a:t>Easy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or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difficult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communication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- </a:t>
            </a:r>
            <a:r>
              <a:rPr lang="cs-CZ" sz="3200" b="1" dirty="0" err="1" smtClean="0"/>
              <a:t>The</a:t>
            </a:r>
            <a:r>
              <a:rPr lang="cs-CZ" sz="3200" b="1" dirty="0" smtClean="0"/>
              <a:t> most </a:t>
            </a:r>
            <a:r>
              <a:rPr lang="cs-CZ" sz="3200" b="1" dirty="0" err="1" smtClean="0"/>
              <a:t>complicated</a:t>
            </a:r>
            <a:r>
              <a:rPr lang="cs-CZ" sz="3200" b="1" dirty="0" smtClean="0"/>
              <a:t> part = video (</a:t>
            </a:r>
            <a:r>
              <a:rPr lang="cs-CZ" sz="3200" b="1" dirty="0" err="1" smtClean="0"/>
              <a:t>length</a:t>
            </a:r>
            <a:r>
              <a:rPr lang="cs-CZ" sz="3200" b="1" dirty="0" smtClean="0"/>
              <a:t>)</a:t>
            </a:r>
            <a:endParaRPr lang="cs-CZ" sz="32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2719" y="1003760"/>
            <a:ext cx="2469094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4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47" y="216338"/>
            <a:ext cx="10707760" cy="7569911"/>
          </a:xfr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74" y="1659988"/>
            <a:ext cx="10332860" cy="516284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Ad </a:t>
            </a:r>
            <a:r>
              <a:rPr lang="cs-CZ" sz="3200" b="1" dirty="0" err="1" smtClean="0">
                <a:solidFill>
                  <a:srgbClr val="0070C0"/>
                </a:solidFill>
              </a:rPr>
              <a:t>Focus</a:t>
            </a:r>
            <a:r>
              <a:rPr lang="cs-CZ" sz="3200" b="1" dirty="0" smtClean="0">
                <a:solidFill>
                  <a:srgbClr val="0070C0"/>
                </a:solidFill>
              </a:rPr>
              <a:t> Group</a:t>
            </a:r>
            <a:br>
              <a:rPr lang="cs-CZ" sz="3200" b="1" dirty="0" smtClean="0">
                <a:solidFill>
                  <a:srgbClr val="0070C0"/>
                </a:solidFill>
              </a:rPr>
            </a:br>
            <a:r>
              <a:rPr lang="cs-CZ" sz="3200" b="1" dirty="0" smtClean="0">
                <a:solidFill>
                  <a:srgbClr val="0070C0"/>
                </a:solidFill>
              </a:rPr>
              <a:t>- </a:t>
            </a:r>
            <a:r>
              <a:rPr lang="cs-CZ" sz="3200" b="1" dirty="0" err="1" smtClean="0"/>
              <a:t>Experts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involved</a:t>
            </a:r>
            <a:r>
              <a:rPr lang="cs-CZ" sz="3200" b="1" dirty="0" smtClean="0"/>
              <a:t> in </a:t>
            </a:r>
            <a:r>
              <a:rPr lang="cs-CZ" sz="3200" b="1" dirty="0" err="1" smtClean="0"/>
              <a:t>educational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zone</a:t>
            </a:r>
            <a:r>
              <a:rPr lang="cs-CZ" sz="3200" b="1" dirty="0" smtClean="0"/>
              <a:t>  = </a:t>
            </a:r>
            <a:r>
              <a:rPr lang="cs-CZ" sz="3200" b="1" dirty="0" err="1" smtClean="0"/>
              <a:t>preparing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for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labour</a:t>
            </a:r>
            <a:r>
              <a:rPr lang="cs-CZ" sz="3200" b="1" dirty="0" smtClean="0"/>
              <a:t> market</a:t>
            </a:r>
            <a:br>
              <a:rPr lang="cs-CZ" sz="3200" b="1" dirty="0" smtClean="0"/>
            </a:br>
            <a:r>
              <a:rPr lang="cs-CZ" sz="3200" b="1" dirty="0" smtClean="0"/>
              <a:t>- </a:t>
            </a:r>
            <a:r>
              <a:rPr lang="cs-CZ" sz="3200" b="1" dirty="0" err="1" smtClean="0"/>
              <a:t>Experts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analyzing</a:t>
            </a:r>
            <a:r>
              <a:rPr lang="cs-CZ" sz="3200" b="1" dirty="0" smtClean="0"/>
              <a:t> (</a:t>
            </a:r>
            <a:r>
              <a:rPr lang="cs-CZ" sz="3200" b="1" dirty="0" err="1" smtClean="0"/>
              <a:t>un</a:t>
            </a:r>
            <a:r>
              <a:rPr lang="cs-CZ" sz="3200" b="1" dirty="0" smtClean="0"/>
              <a:t>)</a:t>
            </a:r>
            <a:r>
              <a:rPr lang="cs-CZ" sz="3200" b="1" dirty="0" err="1" smtClean="0"/>
              <a:t>employment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rates</a:t>
            </a:r>
            <a:r>
              <a:rPr lang="cs-CZ" sz="3200" b="1" dirty="0" smtClean="0"/>
              <a:t> and </a:t>
            </a:r>
            <a:r>
              <a:rPr lang="cs-CZ" sz="3200" b="1" dirty="0" err="1" smtClean="0"/>
              <a:t>reasons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- Not </a:t>
            </a:r>
            <a:r>
              <a:rPr lang="cs-CZ" sz="3200" b="1" dirty="0" err="1" smtClean="0"/>
              <a:t>only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ideal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experts</a:t>
            </a:r>
            <a:r>
              <a:rPr lang="cs-CZ" sz="3200" b="1" dirty="0" smtClean="0"/>
              <a:t> but </a:t>
            </a:r>
            <a:r>
              <a:rPr lang="cs-CZ" sz="3200" b="1" dirty="0" err="1" smtClean="0"/>
              <a:t>those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who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agreed</a:t>
            </a:r>
            <a:r>
              <a:rPr lang="cs-CZ" sz="3200" b="1" dirty="0" smtClean="0"/>
              <a:t> to </a:t>
            </a:r>
            <a:r>
              <a:rPr lang="cs-CZ" sz="3200" b="1" dirty="0" err="1" smtClean="0"/>
              <a:t>participate</a:t>
            </a:r>
            <a:r>
              <a:rPr lang="cs-CZ" sz="3200" b="1" dirty="0" smtClean="0"/>
              <a:t>,</a:t>
            </a:r>
            <a:br>
              <a:rPr lang="cs-CZ" sz="3200" b="1" dirty="0" smtClean="0"/>
            </a:br>
            <a:r>
              <a:rPr lang="cs-CZ" sz="3200" b="1" dirty="0"/>
              <a:t> </a:t>
            </a:r>
            <a:r>
              <a:rPr lang="cs-CZ" sz="3200" b="1" dirty="0" smtClean="0"/>
              <a:t> to </a:t>
            </a:r>
            <a:r>
              <a:rPr lang="cs-CZ" sz="3200" b="1" dirty="0" err="1" smtClean="0"/>
              <a:t>provide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photos</a:t>
            </a:r>
            <a:r>
              <a:rPr lang="cs-CZ" sz="3200" b="1" dirty="0" smtClean="0"/>
              <a:t> and </a:t>
            </a:r>
            <a:r>
              <a:rPr lang="cs-CZ" sz="3200" b="1" dirty="0" err="1" smtClean="0"/>
              <a:t>contacts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- FAQ: </a:t>
            </a:r>
            <a:r>
              <a:rPr lang="cs-CZ" sz="3200" b="1" dirty="0" err="1" smtClean="0"/>
              <a:t>How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time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demanding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the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participation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is</a:t>
            </a:r>
            <a:r>
              <a:rPr lang="cs-CZ" sz="3200" b="1" dirty="0" smtClean="0"/>
              <a:t>?</a:t>
            </a:r>
            <a:br>
              <a:rPr lang="cs-CZ" sz="3200" b="1" dirty="0" smtClean="0"/>
            </a:br>
            <a:r>
              <a:rPr lang="cs-CZ" sz="3200" b="1" dirty="0" smtClean="0">
                <a:solidFill>
                  <a:srgbClr val="0070C0"/>
                </a:solidFill>
              </a:rPr>
              <a:t>Czech team role</a:t>
            </a:r>
            <a:r>
              <a:rPr lang="cs-CZ" sz="3200" b="1" dirty="0">
                <a:solidFill>
                  <a:srgbClr val="0070C0"/>
                </a:solidFill>
              </a:rPr>
              <a:t>: </a:t>
            </a:r>
            <a:br>
              <a:rPr lang="cs-CZ" sz="3200" b="1" dirty="0">
                <a:solidFill>
                  <a:srgbClr val="0070C0"/>
                </a:solidFill>
              </a:rPr>
            </a:br>
            <a:r>
              <a:rPr lang="cs-CZ" sz="3200" b="1" dirty="0" smtClean="0">
                <a:solidFill>
                  <a:srgbClr val="0070C0"/>
                </a:solidFill>
              </a:rPr>
              <a:t>- </a:t>
            </a:r>
            <a:r>
              <a:rPr lang="cs-CZ" sz="3200" b="1" dirty="0" smtClean="0"/>
              <a:t>To </a:t>
            </a:r>
            <a:r>
              <a:rPr lang="cs-CZ" sz="3200" b="1" dirty="0" err="1"/>
              <a:t>coordinate</a:t>
            </a:r>
            <a:r>
              <a:rPr lang="cs-CZ" sz="3200" b="1" dirty="0"/>
              <a:t> </a:t>
            </a:r>
            <a:r>
              <a:rPr lang="cs-CZ" sz="3200" b="1" dirty="0" err="1"/>
              <a:t>deadlines</a:t>
            </a:r>
            <a:r>
              <a:rPr lang="cs-CZ" sz="3200" b="1" dirty="0"/>
              <a:t>, </a:t>
            </a:r>
            <a:r>
              <a:rPr lang="cs-CZ" sz="3200" b="1" dirty="0" err="1"/>
              <a:t>content</a:t>
            </a:r>
            <a:r>
              <a:rPr lang="cs-CZ" sz="3200" b="1" dirty="0"/>
              <a:t> and </a:t>
            </a:r>
            <a:r>
              <a:rPr lang="cs-CZ" sz="3200" b="1" dirty="0" err="1"/>
              <a:t>quality</a:t>
            </a:r>
            <a:r>
              <a:rPr lang="cs-CZ" sz="3200" b="1" dirty="0"/>
              <a:t> </a:t>
            </a:r>
            <a:r>
              <a:rPr lang="cs-CZ" sz="3200" b="1" dirty="0" err="1"/>
              <a:t>of</a:t>
            </a:r>
            <a:r>
              <a:rPr lang="cs-CZ" sz="3200" b="1" dirty="0"/>
              <a:t> </a:t>
            </a:r>
            <a:r>
              <a:rPr lang="cs-CZ" sz="3200" b="1" dirty="0" err="1"/>
              <a:t>received</a:t>
            </a:r>
            <a:r>
              <a:rPr lang="cs-CZ" sz="3200" b="1" dirty="0"/>
              <a:t> </a:t>
            </a:r>
            <a:r>
              <a:rPr lang="cs-CZ" sz="3200" b="1" dirty="0" err="1"/>
              <a:t>materials</a:t>
            </a: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>- To </a:t>
            </a:r>
            <a:r>
              <a:rPr lang="cs-CZ" sz="3200" b="1" dirty="0" err="1"/>
              <a:t>assure</a:t>
            </a:r>
            <a:r>
              <a:rPr lang="cs-CZ" sz="3200" b="1" dirty="0"/>
              <a:t> </a:t>
            </a:r>
            <a:r>
              <a:rPr lang="cs-CZ" sz="3200" b="1" dirty="0" err="1"/>
              <a:t>all</a:t>
            </a:r>
            <a:r>
              <a:rPr lang="cs-CZ" sz="3200" b="1" dirty="0"/>
              <a:t> </a:t>
            </a:r>
            <a:r>
              <a:rPr lang="cs-CZ" sz="3200" b="1" dirty="0" err="1"/>
              <a:t>the</a:t>
            </a:r>
            <a:r>
              <a:rPr lang="cs-CZ" sz="3200" b="1" dirty="0"/>
              <a:t> </a:t>
            </a:r>
            <a:r>
              <a:rPr lang="cs-CZ" sz="3200" b="1" dirty="0" err="1"/>
              <a:t>partners</a:t>
            </a:r>
            <a:r>
              <a:rPr lang="cs-CZ" sz="3200" b="1" dirty="0"/>
              <a:t> </a:t>
            </a:r>
            <a:r>
              <a:rPr lang="cs-CZ" sz="3200" b="1" dirty="0" smtClean="0"/>
              <a:t>had </a:t>
            </a:r>
            <a:r>
              <a:rPr lang="cs-CZ" sz="3200" b="1" dirty="0" err="1"/>
              <a:t>the</a:t>
            </a:r>
            <a:r>
              <a:rPr lang="cs-CZ" sz="3200" b="1" dirty="0"/>
              <a:t> </a:t>
            </a:r>
            <a:r>
              <a:rPr lang="cs-CZ" sz="3200" b="1" dirty="0" err="1" smtClean="0"/>
              <a:t>needed</a:t>
            </a:r>
            <a:r>
              <a:rPr lang="cs-CZ" sz="3200" b="1" dirty="0" smtClean="0"/>
              <a:t> </a:t>
            </a:r>
            <a:r>
              <a:rPr lang="cs-CZ" sz="3200" b="1" dirty="0" err="1"/>
              <a:t>info</a:t>
            </a:r>
            <a:r>
              <a:rPr lang="cs-CZ" sz="3200" b="1" dirty="0"/>
              <a:t> and </a:t>
            </a:r>
            <a:r>
              <a:rPr lang="cs-CZ" sz="3200" b="1" dirty="0" err="1"/>
              <a:t>patterns</a:t>
            </a: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>- Transfer </a:t>
            </a:r>
            <a:r>
              <a:rPr lang="cs-CZ" sz="3200" b="1" dirty="0"/>
              <a:t>design </a:t>
            </a:r>
            <a:r>
              <a:rPr lang="cs-CZ" sz="3200" b="1" dirty="0" err="1"/>
              <a:t>visions</a:t>
            </a:r>
            <a:r>
              <a:rPr lang="cs-CZ" sz="3200" b="1" dirty="0"/>
              <a:t> to </a:t>
            </a:r>
            <a:r>
              <a:rPr lang="cs-CZ" sz="3200" b="1" dirty="0" err="1"/>
              <a:t>technicians</a:t>
            </a:r>
            <a:r>
              <a:rPr lang="cs-CZ" sz="3200" b="1" dirty="0"/>
              <a:t> – </a:t>
            </a:r>
            <a:r>
              <a:rPr lang="cs-CZ" sz="3200" b="1" dirty="0" err="1"/>
              <a:t>simple</a:t>
            </a:r>
            <a:r>
              <a:rPr lang="cs-CZ" sz="3200" b="1" dirty="0"/>
              <a:t>, </a:t>
            </a:r>
            <a:r>
              <a:rPr lang="cs-CZ" sz="3200" b="1" dirty="0" err="1"/>
              <a:t>clear</a:t>
            </a:r>
            <a:r>
              <a:rPr lang="cs-CZ" sz="3200" b="1" dirty="0"/>
              <a:t>, </a:t>
            </a:r>
            <a:r>
              <a:rPr lang="cs-CZ" sz="3200" b="1" dirty="0" err="1"/>
              <a:t>easy</a:t>
            </a:r>
            <a:r>
              <a:rPr lang="cs-CZ" sz="3200" b="1" dirty="0"/>
              <a:t> to </a:t>
            </a:r>
            <a:r>
              <a:rPr lang="cs-CZ" sz="3200" b="1" dirty="0" err="1"/>
              <a:t>read</a:t>
            </a: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>- Listen </a:t>
            </a:r>
            <a:r>
              <a:rPr lang="cs-CZ" sz="3200" b="1" dirty="0"/>
              <a:t>to </a:t>
            </a:r>
            <a:r>
              <a:rPr lang="cs-CZ" sz="3200" b="1" dirty="0" err="1"/>
              <a:t>proposals</a:t>
            </a:r>
            <a:r>
              <a:rPr lang="cs-CZ" sz="3200" b="1" dirty="0"/>
              <a:t> – </a:t>
            </a:r>
            <a:r>
              <a:rPr lang="cs-CZ" sz="3200" b="1" dirty="0" err="1"/>
              <a:t>changed</a:t>
            </a:r>
            <a:r>
              <a:rPr lang="cs-CZ" sz="3200" b="1" dirty="0"/>
              <a:t> </a:t>
            </a:r>
            <a:r>
              <a:rPr lang="cs-CZ" sz="3200" b="1" dirty="0" err="1"/>
              <a:t>the</a:t>
            </a:r>
            <a:r>
              <a:rPr lang="cs-CZ" sz="3200" b="1" dirty="0"/>
              <a:t> </a:t>
            </a:r>
            <a:r>
              <a:rPr lang="cs-CZ" sz="3200" b="1" dirty="0" err="1"/>
              <a:t>outline</a:t>
            </a:r>
            <a:r>
              <a:rPr lang="cs-CZ" sz="3200" b="1" dirty="0"/>
              <a:t> </a:t>
            </a:r>
            <a:r>
              <a:rPr lang="cs-CZ" sz="3200" b="1" dirty="0" err="1"/>
              <a:t>from</a:t>
            </a:r>
            <a:r>
              <a:rPr lang="cs-CZ" sz="3200" b="1" dirty="0"/>
              <a:t> M+BPE+FG </a:t>
            </a:r>
            <a:r>
              <a:rPr lang="cs-CZ" sz="3200" b="1" dirty="0" err="1" smtClean="0"/>
              <a:t>into</a:t>
            </a:r>
            <a:r>
              <a:rPr lang="cs-CZ" sz="3200" b="1" dirty="0" smtClean="0"/>
              <a:t> </a:t>
            </a:r>
            <a:br>
              <a:rPr lang="cs-CZ" sz="3200" b="1" dirty="0" smtClean="0"/>
            </a:br>
            <a:r>
              <a:rPr lang="cs-CZ" sz="3200" b="1" dirty="0"/>
              <a:t> </a:t>
            </a:r>
            <a:r>
              <a:rPr lang="cs-CZ" sz="3200" b="1" dirty="0" smtClean="0"/>
              <a:t>  </a:t>
            </a:r>
            <a:r>
              <a:rPr lang="cs-CZ" sz="3200" b="1" dirty="0" err="1" smtClean="0"/>
              <a:t>packages</a:t>
            </a:r>
            <a:r>
              <a:rPr lang="cs-CZ" sz="3200" b="1" dirty="0"/>
              <a:t/>
            </a:r>
            <a:br>
              <a:rPr lang="cs-CZ" sz="3200" b="1" dirty="0"/>
            </a:br>
            <a:endParaRPr lang="cs-CZ" sz="32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2719" y="1003760"/>
            <a:ext cx="2469094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67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47" y="216337"/>
            <a:ext cx="10707760" cy="7569911"/>
          </a:xfr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266091"/>
            <a:ext cx="10691812" cy="5556739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cs-CZ" sz="3600" b="1" dirty="0" smtClean="0">
                <a:solidFill>
                  <a:srgbClr val="0070C0"/>
                </a:solidFill>
              </a:rPr>
              <a:t/>
            </a:r>
            <a:br>
              <a:rPr lang="cs-CZ" sz="3600" b="1" dirty="0" smtClean="0">
                <a:solidFill>
                  <a:srgbClr val="0070C0"/>
                </a:solidFill>
              </a:rPr>
            </a:br>
            <a:r>
              <a:rPr lang="en-US" sz="3600" b="1" dirty="0" smtClean="0">
                <a:solidFill>
                  <a:srgbClr val="0070C0"/>
                </a:solidFill>
              </a:rPr>
              <a:t>Present work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3600" b="1" dirty="0" smtClean="0">
                <a:solidFill>
                  <a:srgbClr val="0070C0"/>
                </a:solidFill>
              </a:rPr>
              <a:t>- </a:t>
            </a:r>
            <a:r>
              <a:rPr lang="en-US" sz="3600" b="1" dirty="0" smtClean="0"/>
              <a:t>posting all the videos = dilemma:</a:t>
            </a:r>
            <a:br>
              <a:rPr lang="en-US" sz="3600" b="1" dirty="0" smtClean="0"/>
            </a:br>
            <a:r>
              <a:rPr lang="en-US" sz="3600" b="1" dirty="0" smtClean="0"/>
              <a:t>- on the </a:t>
            </a:r>
            <a:r>
              <a:rPr lang="en-US" sz="3600" b="1" dirty="0" err="1" smtClean="0"/>
              <a:t>Riseba</a:t>
            </a:r>
            <a:r>
              <a:rPr lang="en-US" sz="3600" b="1" dirty="0" smtClean="0"/>
              <a:t> project web and link in O1 on </a:t>
            </a:r>
            <a:r>
              <a:rPr lang="en-US" sz="3600" b="1" dirty="0" err="1" smtClean="0"/>
              <a:t>Poděbrady</a:t>
            </a:r>
            <a:r>
              <a:rPr lang="en-US" sz="3600" b="1" dirty="0" smtClean="0"/>
              <a:t> web</a:t>
            </a:r>
            <a:br>
              <a:rPr lang="en-US" sz="3600" b="1" dirty="0" smtClean="0"/>
            </a:br>
            <a:r>
              <a:rPr lang="en-US" sz="3600" b="1" dirty="0" smtClean="0"/>
              <a:t>- or full posting in </a:t>
            </a:r>
            <a:r>
              <a:rPr lang="en-US" sz="3600" b="1" dirty="0" err="1" smtClean="0"/>
              <a:t>Poděbrady</a:t>
            </a:r>
            <a:r>
              <a:rPr lang="en-US" sz="3600" b="1" dirty="0" smtClean="0"/>
              <a:t> and link to O1 web in </a:t>
            </a:r>
            <a:r>
              <a:rPr lang="en-US" sz="3600" b="1" dirty="0" err="1" smtClean="0"/>
              <a:t>Riseba</a:t>
            </a:r>
            <a:r>
              <a:rPr lang="en-US" sz="3600" b="1" dirty="0" smtClean="0"/>
              <a:t> project</a:t>
            </a:r>
            <a:br>
              <a:rPr lang="en-US" sz="3600" b="1" dirty="0" smtClean="0"/>
            </a:br>
            <a:r>
              <a:rPr lang="en-US" sz="3600" b="1" dirty="0" smtClean="0"/>
              <a:t>  web</a:t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>
                <a:solidFill>
                  <a:srgbClr val="0070C0"/>
                </a:solidFill>
              </a:rPr>
              <a:t>APV = Added Project Value </a:t>
            </a:r>
            <a:r>
              <a:rPr lang="en-US" sz="3600" b="1" dirty="0" smtClean="0"/>
              <a:t>in Covid-19 times:</a:t>
            </a:r>
            <a:br>
              <a:rPr lang="en-US" sz="3600" b="1" dirty="0" smtClean="0"/>
            </a:br>
            <a:r>
              <a:rPr lang="en-US" sz="3600" b="1" dirty="0" smtClean="0"/>
              <a:t>- Many bankruptcies and job losses</a:t>
            </a:r>
            <a:br>
              <a:rPr lang="en-US" sz="3600" b="1" dirty="0" smtClean="0"/>
            </a:br>
            <a:r>
              <a:rPr lang="en-US" sz="3600" b="1" dirty="0" smtClean="0"/>
              <a:t>- Urgent career restart or a new start-up</a:t>
            </a:r>
            <a:br>
              <a:rPr lang="en-US" sz="3600" b="1" dirty="0" smtClean="0"/>
            </a:br>
            <a:r>
              <a:rPr lang="en-US" sz="3600" b="1" dirty="0" smtClean="0"/>
              <a:t>- To encourage, not to give-up</a:t>
            </a:r>
            <a:br>
              <a:rPr lang="en-US" sz="3600" b="1" dirty="0" smtClean="0"/>
            </a:br>
            <a:r>
              <a:rPr lang="en-GB" sz="4900" b="1" dirty="0" smtClean="0">
                <a:solidFill>
                  <a:srgbClr val="0070C0"/>
                </a:solidFill>
              </a:rPr>
              <a:t>BABBAT </a:t>
            </a:r>
            <a:r>
              <a:rPr lang="en-GB" sz="4900" b="1" dirty="0">
                <a:solidFill>
                  <a:srgbClr val="0070C0"/>
                </a:solidFill>
              </a:rPr>
              <a:t>as the first step for new </a:t>
            </a:r>
            <a:r>
              <a:rPr lang="en-GB" sz="4900" b="1" dirty="0" smtClean="0">
                <a:solidFill>
                  <a:srgbClr val="0070C0"/>
                </a:solidFill>
              </a:rPr>
              <a:t>beginnings</a:t>
            </a:r>
            <a:r>
              <a:rPr lang="en-US" sz="3200" b="1" dirty="0">
                <a:solidFill>
                  <a:srgbClr val="0070C0"/>
                </a:solidFill>
              </a:rPr>
              <a:t/>
            </a:r>
            <a:br>
              <a:rPr lang="en-US" sz="3200" b="1" dirty="0">
                <a:solidFill>
                  <a:srgbClr val="0070C0"/>
                </a:solidFill>
              </a:rPr>
            </a:br>
            <a:endParaRPr lang="en-US" sz="32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2719" y="1102234"/>
            <a:ext cx="2469094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326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3467</TotalTime>
  <Words>41</Words>
  <Application>Microsoft Office PowerPoint</Application>
  <PresentationFormat>Vlastní</PresentationFormat>
  <Paragraphs>7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Motiv Office</vt:lpstr>
      <vt:lpstr>TransNational On-line Partners Meeting November 10, 2020 </vt:lpstr>
      <vt:lpstr>Teachers: Eva Svobodová Kateřina Zumrová  Technicians: Aleš Bezouška Leona Kubišová Monika Martínková Šimon Chloupek </vt:lpstr>
      <vt:lpstr>Czech team for O1 = Motivation + Best Practice Example + Focus Group (01 = 20 pages limits!) Posting on EKO Grammar School Poděbrady plus link to BABBAT web page (original idea Riseba project web) Motivation:  results of researches and consultations Best Practice Examples: English and national language versions Photos and the video   Focus Group experts:  15 (!)</vt:lpstr>
      <vt:lpstr>Ad Motivation Hansina helped with a pattern = approx. same outline - Researches necessary  - Benefits and hindrances - Quotations - Consultancies (Marios, Nellija Titova) Ad Best Practice Example - Easy or difficult to find or choose - Easy or difficult communication - The most complicated part = video (length)</vt:lpstr>
      <vt:lpstr> Ad Focus Group - Experts involved in educational zone  = preparing for labour market - Experts analyzing (un)employment rates and reasons - Not only ideal experts but those who agreed to participate,   to provide photos and contacts - FAQ: How time demanding the participation is? Czech team role:  - To coordinate deadlines, content and quality of received materials - To assure all the partners had the needed info and patterns - Transfer design visions to technicians – simple, clear, easy to read - Listen to proposals – changed the outline from M+BPE+FG into     packages </vt:lpstr>
      <vt:lpstr> Present work - posting all the videos = dilemma: - on the Riseba project web and link in O1 on Poděbrady web - or full posting in Poděbrady and link to O1 web in Riseba project   web  APV = Added Project Value in Covid-19 times: - Many bankruptcies and job losses - Urgent career restart or a new start-up - To encourage, not to give-up BABBAT as the first step for new beginnings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Leona Kubišová</dc:creator>
  <cp:lastModifiedBy>Účet Microsoft</cp:lastModifiedBy>
  <cp:revision>18</cp:revision>
  <dcterms:created xsi:type="dcterms:W3CDTF">2020-10-26T18:43:37Z</dcterms:created>
  <dcterms:modified xsi:type="dcterms:W3CDTF">2020-11-10T09:49:46Z</dcterms:modified>
</cp:coreProperties>
</file>