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8" r:id="rId3"/>
    <p:sldId id="259" r:id="rId4"/>
    <p:sldId id="257"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2" d="100"/>
          <a:sy n="62" d="100"/>
        </p:scale>
        <p:origin x="112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cs-CZ"/>
              <a:t>Kliknutím lze upravit styl.</a:t>
            </a:r>
            <a:endParaRPr lang="en-US" dirty="0"/>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cs-CZ"/>
              <a:t>Kliknutím můžete upravit styl předlohy.</a:t>
            </a:r>
            <a:endParaRPr lang="en-US" dirty="0"/>
          </a:p>
        </p:txBody>
      </p:sp>
      <p:sp>
        <p:nvSpPr>
          <p:cNvPr id="4" name="Date Placeholder 3"/>
          <p:cNvSpPr>
            <a:spLocks noGrp="1"/>
          </p:cNvSpPr>
          <p:nvPr>
            <p:ph type="dt" sz="half" idx="10"/>
          </p:nvPr>
        </p:nvSpPr>
        <p:spPr/>
        <p:txBody>
          <a:bodyPr/>
          <a:lstStyle/>
          <a:p>
            <a:fld id="{81636E05-AA17-4684-B2CC-D00447A0481D}" type="datetimeFigureOut">
              <a:rPr lang="cs-CZ" smtClean="0"/>
              <a:t>10.11.2020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5662097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Vertical Text Placeholder 2"/>
          <p:cNvSpPr>
            <a:spLocks noGrp="1"/>
          </p:cNvSpPr>
          <p:nvPr>
            <p:ph type="body" orient="vert" idx="1"/>
          </p:nvPr>
        </p:nvSpPr>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81636E05-AA17-4684-B2CC-D00447A0481D}" type="datetimeFigureOut">
              <a:rPr lang="cs-CZ" smtClean="0"/>
              <a:t>10.11.2020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2001109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cs-CZ"/>
              <a:t>Kliknutím lze upravit styl.</a:t>
            </a:r>
            <a:endParaRPr lang="en-US" dirty="0"/>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81636E05-AA17-4684-B2CC-D00447A0481D}" type="datetimeFigureOut">
              <a:rPr lang="cs-CZ" smtClean="0"/>
              <a:t>10.11.2020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519641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idx="1"/>
          </p:nvPr>
        </p:nvSpPr>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10"/>
          </p:nvPr>
        </p:nvSpPr>
        <p:spPr/>
        <p:txBody>
          <a:bodyPr/>
          <a:lstStyle/>
          <a:p>
            <a:fld id="{81636E05-AA17-4684-B2CC-D00447A0481D}" type="datetimeFigureOut">
              <a:rPr lang="cs-CZ" smtClean="0"/>
              <a:t>10.11.2020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460355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oddílu">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cs-CZ"/>
              <a:t>Kliknutím lze upravit styl.</a:t>
            </a:r>
            <a:endParaRPr lang="en-US" dirty="0"/>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cs-CZ"/>
              <a:t>Po kliknutí můžete upravovat styly textu v předloze.</a:t>
            </a:r>
          </a:p>
        </p:txBody>
      </p:sp>
      <p:sp>
        <p:nvSpPr>
          <p:cNvPr id="4" name="Date Placeholder 3"/>
          <p:cNvSpPr>
            <a:spLocks noGrp="1"/>
          </p:cNvSpPr>
          <p:nvPr>
            <p:ph type="dt" sz="half" idx="10"/>
          </p:nvPr>
        </p:nvSpPr>
        <p:spPr/>
        <p:txBody>
          <a:bodyPr/>
          <a:lstStyle/>
          <a:p>
            <a:fld id="{81636E05-AA17-4684-B2CC-D00447A0481D}" type="datetimeFigureOut">
              <a:rPr lang="cs-CZ" smtClean="0"/>
              <a:t>10.11.2020</a:t>
            </a:fld>
            <a:endParaRPr lang="cs-CZ"/>
          </a:p>
        </p:txBody>
      </p:sp>
      <p:sp>
        <p:nvSpPr>
          <p:cNvPr id="5" name="Footer Placeholder 4"/>
          <p:cNvSpPr>
            <a:spLocks noGrp="1"/>
          </p:cNvSpPr>
          <p:nvPr>
            <p:ph type="ftr" sz="quarter" idx="11"/>
          </p:nvPr>
        </p:nvSpPr>
        <p:spPr/>
        <p:txBody>
          <a:bodyPr/>
          <a:lstStyle/>
          <a:p>
            <a:endParaRPr lang="cs-CZ"/>
          </a:p>
        </p:txBody>
      </p:sp>
      <p:sp>
        <p:nvSpPr>
          <p:cNvPr id="6" name="Slide Number Placeholder 5"/>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2277026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Content Placeholder 2"/>
          <p:cNvSpPr>
            <a:spLocks noGrp="1"/>
          </p:cNvSpPr>
          <p:nvPr>
            <p:ph sz="half" idx="1"/>
          </p:nvPr>
        </p:nvSpPr>
        <p:spPr>
          <a:xfrm>
            <a:off x="735062" y="2012414"/>
            <a:ext cx="4544021" cy="479654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Content Placeholder 3"/>
          <p:cNvSpPr>
            <a:spLocks noGrp="1"/>
          </p:cNvSpPr>
          <p:nvPr>
            <p:ph sz="half" idx="2"/>
          </p:nvPr>
        </p:nvSpPr>
        <p:spPr>
          <a:xfrm>
            <a:off x="5412730" y="2012414"/>
            <a:ext cx="4544021" cy="4796544"/>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Date Placeholder 4"/>
          <p:cNvSpPr>
            <a:spLocks noGrp="1"/>
          </p:cNvSpPr>
          <p:nvPr>
            <p:ph type="dt" sz="half" idx="10"/>
          </p:nvPr>
        </p:nvSpPr>
        <p:spPr/>
        <p:txBody>
          <a:bodyPr/>
          <a:lstStyle/>
          <a:p>
            <a:fld id="{81636E05-AA17-4684-B2CC-D00447A0481D}" type="datetimeFigureOut">
              <a:rPr lang="cs-CZ" smtClean="0"/>
              <a:t>10.11.2020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92761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cs-CZ"/>
              <a:t>Kliknutím lze upravit styl.</a:t>
            </a:r>
            <a:endParaRPr lang="en-US" dirty="0"/>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cs-CZ"/>
              <a:t>Po kliknutí můžete upravovat styly textu v předloze.</a:t>
            </a:r>
          </a:p>
        </p:txBody>
      </p:sp>
      <p:sp>
        <p:nvSpPr>
          <p:cNvPr id="4" name="Content Placeholder 3"/>
          <p:cNvSpPr>
            <a:spLocks noGrp="1"/>
          </p:cNvSpPr>
          <p:nvPr>
            <p:ph sz="half" idx="2"/>
          </p:nvPr>
        </p:nvSpPr>
        <p:spPr>
          <a:xfrm>
            <a:off x="736456" y="2761381"/>
            <a:ext cx="4523137" cy="4061576"/>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cs-CZ"/>
              <a:t>Po kliknutí můžete upravovat styly textu v předloze.</a:t>
            </a:r>
          </a:p>
        </p:txBody>
      </p:sp>
      <p:sp>
        <p:nvSpPr>
          <p:cNvPr id="6" name="Content Placeholder 5"/>
          <p:cNvSpPr>
            <a:spLocks noGrp="1"/>
          </p:cNvSpPr>
          <p:nvPr>
            <p:ph sz="quarter" idx="4"/>
          </p:nvPr>
        </p:nvSpPr>
        <p:spPr>
          <a:xfrm>
            <a:off x="5412731" y="2761381"/>
            <a:ext cx="4545413" cy="4061576"/>
          </a:xfrm>
        </p:spPr>
        <p:txBody>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7" name="Date Placeholder 6"/>
          <p:cNvSpPr>
            <a:spLocks noGrp="1"/>
          </p:cNvSpPr>
          <p:nvPr>
            <p:ph type="dt" sz="half" idx="10"/>
          </p:nvPr>
        </p:nvSpPr>
        <p:spPr/>
        <p:txBody>
          <a:bodyPr/>
          <a:lstStyle/>
          <a:p>
            <a:fld id="{81636E05-AA17-4684-B2CC-D00447A0481D}" type="datetimeFigureOut">
              <a:rPr lang="cs-CZ" smtClean="0"/>
              <a:t>10.11.2020</a:t>
            </a:fld>
            <a:endParaRPr lang="cs-CZ"/>
          </a:p>
        </p:txBody>
      </p:sp>
      <p:sp>
        <p:nvSpPr>
          <p:cNvPr id="8" name="Footer Placeholder 7"/>
          <p:cNvSpPr>
            <a:spLocks noGrp="1"/>
          </p:cNvSpPr>
          <p:nvPr>
            <p:ph type="ftr" sz="quarter" idx="11"/>
          </p:nvPr>
        </p:nvSpPr>
        <p:spPr/>
        <p:txBody>
          <a:bodyPr/>
          <a:lstStyle/>
          <a:p>
            <a:endParaRPr lang="cs-CZ"/>
          </a:p>
        </p:txBody>
      </p:sp>
      <p:sp>
        <p:nvSpPr>
          <p:cNvPr id="9" name="Slide Number Placeholder 8"/>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5978254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Jenom nadpi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cs-CZ"/>
              <a:t>Kliknutím lze upravit styl.</a:t>
            </a:r>
            <a:endParaRPr lang="en-US" dirty="0"/>
          </a:p>
        </p:txBody>
      </p:sp>
      <p:sp>
        <p:nvSpPr>
          <p:cNvPr id="3" name="Date Placeholder 2"/>
          <p:cNvSpPr>
            <a:spLocks noGrp="1"/>
          </p:cNvSpPr>
          <p:nvPr>
            <p:ph type="dt" sz="half" idx="10"/>
          </p:nvPr>
        </p:nvSpPr>
        <p:spPr/>
        <p:txBody>
          <a:bodyPr/>
          <a:lstStyle/>
          <a:p>
            <a:fld id="{81636E05-AA17-4684-B2CC-D00447A0481D}" type="datetimeFigureOut">
              <a:rPr lang="cs-CZ" smtClean="0"/>
              <a:t>10.11.2020</a:t>
            </a:fld>
            <a:endParaRPr lang="cs-CZ"/>
          </a:p>
        </p:txBody>
      </p:sp>
      <p:sp>
        <p:nvSpPr>
          <p:cNvPr id="4" name="Footer Placeholder 3"/>
          <p:cNvSpPr>
            <a:spLocks noGrp="1"/>
          </p:cNvSpPr>
          <p:nvPr>
            <p:ph type="ftr" sz="quarter" idx="11"/>
          </p:nvPr>
        </p:nvSpPr>
        <p:spPr/>
        <p:txBody>
          <a:bodyPr/>
          <a:lstStyle/>
          <a:p>
            <a:endParaRPr lang="cs-CZ"/>
          </a:p>
        </p:txBody>
      </p:sp>
      <p:sp>
        <p:nvSpPr>
          <p:cNvPr id="5" name="Slide Number Placeholder 4"/>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30310603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636E05-AA17-4684-B2CC-D00447A0481D}" type="datetimeFigureOut">
              <a:rPr lang="cs-CZ" smtClean="0"/>
              <a:t>10.11.2020</a:t>
            </a:fld>
            <a:endParaRPr lang="cs-CZ"/>
          </a:p>
        </p:txBody>
      </p:sp>
      <p:sp>
        <p:nvSpPr>
          <p:cNvPr id="3" name="Footer Placeholder 2"/>
          <p:cNvSpPr>
            <a:spLocks noGrp="1"/>
          </p:cNvSpPr>
          <p:nvPr>
            <p:ph type="ftr" sz="quarter" idx="11"/>
          </p:nvPr>
        </p:nvSpPr>
        <p:spPr/>
        <p:txBody>
          <a:bodyPr/>
          <a:lstStyle/>
          <a:p>
            <a:endParaRPr lang="cs-CZ"/>
          </a:p>
        </p:txBody>
      </p:sp>
      <p:sp>
        <p:nvSpPr>
          <p:cNvPr id="4" name="Slide Number Placeholder 3"/>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8968975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cs-CZ"/>
              <a:t>Kliknutím lze upravit styl.</a:t>
            </a:r>
            <a:endParaRPr lang="en-US" dirty="0"/>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81636E05-AA17-4684-B2CC-D00447A0481D}" type="datetimeFigureOut">
              <a:rPr lang="cs-CZ" smtClean="0"/>
              <a:t>10.11.2020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1599155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cs-CZ"/>
              <a:t>Kliknutím lze upravit styl.</a:t>
            </a:r>
            <a:endParaRPr lang="en-US" dirty="0"/>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cs-CZ"/>
              <a:t>Kliknutím na ikonu přidáte obrázek.</a:t>
            </a:r>
            <a:endParaRPr lang="en-US" dirty="0"/>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cs-CZ"/>
              <a:t>Po kliknutí můžete upravovat styly textu v předloze.</a:t>
            </a:r>
          </a:p>
        </p:txBody>
      </p:sp>
      <p:sp>
        <p:nvSpPr>
          <p:cNvPr id="5" name="Date Placeholder 4"/>
          <p:cNvSpPr>
            <a:spLocks noGrp="1"/>
          </p:cNvSpPr>
          <p:nvPr>
            <p:ph type="dt" sz="half" idx="10"/>
          </p:nvPr>
        </p:nvSpPr>
        <p:spPr/>
        <p:txBody>
          <a:bodyPr/>
          <a:lstStyle/>
          <a:p>
            <a:fld id="{81636E05-AA17-4684-B2CC-D00447A0481D}" type="datetimeFigureOut">
              <a:rPr lang="cs-CZ" smtClean="0"/>
              <a:t>10.11.2020</a:t>
            </a:fld>
            <a:endParaRPr lang="cs-CZ"/>
          </a:p>
        </p:txBody>
      </p:sp>
      <p:sp>
        <p:nvSpPr>
          <p:cNvPr id="6" name="Footer Placeholder 5"/>
          <p:cNvSpPr>
            <a:spLocks noGrp="1"/>
          </p:cNvSpPr>
          <p:nvPr>
            <p:ph type="ftr" sz="quarter" idx="11"/>
          </p:nvPr>
        </p:nvSpPr>
        <p:spPr/>
        <p:txBody>
          <a:bodyPr/>
          <a:lstStyle/>
          <a:p>
            <a:endParaRPr lang="cs-CZ"/>
          </a:p>
        </p:txBody>
      </p:sp>
      <p:sp>
        <p:nvSpPr>
          <p:cNvPr id="7" name="Slide Number Placeholder 6"/>
          <p:cNvSpPr>
            <a:spLocks noGrp="1"/>
          </p:cNvSpPr>
          <p:nvPr>
            <p:ph type="sldNum" sz="quarter" idx="12"/>
          </p:nvPr>
        </p:nvSpPr>
        <p:spPr/>
        <p:txBody>
          <a:bodyPr/>
          <a:lstStyle/>
          <a:p>
            <a:fld id="{A10CE9BE-DAFD-400E-A4EA-84FB8CBAB28E}" type="slidenum">
              <a:rPr lang="cs-CZ" smtClean="0"/>
              <a:t>‹#›</a:t>
            </a:fld>
            <a:endParaRPr lang="cs-CZ"/>
          </a:p>
        </p:txBody>
      </p:sp>
    </p:spTree>
    <p:extLst>
      <p:ext uri="{BB962C8B-B14F-4D97-AF65-F5344CB8AC3E}">
        <p14:creationId xmlns:p14="http://schemas.microsoft.com/office/powerpoint/2010/main" val="420019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cs-CZ"/>
              <a:t>Kliknutím lze upravit styl.</a:t>
            </a:r>
            <a:endParaRPr lang="en-US" dirty="0"/>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cs-CZ"/>
              <a:t>Po kliknutí můžete upravovat styly textu v předloze.</a:t>
            </a:r>
          </a:p>
          <a:p>
            <a:pPr lvl="1"/>
            <a:r>
              <a:rPr lang="cs-CZ"/>
              <a:t>Druhá úroveň</a:t>
            </a:r>
          </a:p>
          <a:p>
            <a:pPr lvl="2"/>
            <a:r>
              <a:rPr lang="cs-CZ"/>
              <a:t>Třetí úroveň</a:t>
            </a:r>
          </a:p>
          <a:p>
            <a:pPr lvl="3"/>
            <a:r>
              <a:rPr lang="cs-CZ"/>
              <a:t>Čtvrtá úroveň</a:t>
            </a:r>
          </a:p>
          <a:p>
            <a:pPr lvl="4"/>
            <a:r>
              <a:rPr lang="cs-CZ"/>
              <a:t>Pátá úroveň</a:t>
            </a:r>
            <a:endParaRPr lang="en-US" dirty="0"/>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81636E05-AA17-4684-B2CC-D00447A0481D}" type="datetimeFigureOut">
              <a:rPr lang="cs-CZ" smtClean="0"/>
              <a:t>10.11.2020</a:t>
            </a:fld>
            <a:endParaRPr lang="cs-CZ"/>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cs-CZ"/>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A10CE9BE-DAFD-400E-A4EA-84FB8CBAB28E}" type="slidenum">
              <a:rPr lang="cs-CZ" smtClean="0"/>
              <a:t>‹#›</a:t>
            </a:fld>
            <a:endParaRPr lang="cs-CZ"/>
          </a:p>
        </p:txBody>
      </p:sp>
    </p:spTree>
    <p:extLst>
      <p:ext uri="{BB962C8B-B14F-4D97-AF65-F5344CB8AC3E}">
        <p14:creationId xmlns:p14="http://schemas.microsoft.com/office/powerpoint/2010/main" val="194536597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facebook.com/115346493340330/videos/331514238147178"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image" Target="../media/image4.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facebook.com/115346493340330/videos/331514238147178" TargetMode="Externa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openxmlformats.org/officeDocument/2006/relationships/hyperlink" Target="https://epale.ec.europa.eu/lt/content/kaip-motyvuoti-suaugusiuosius-pasinaudoti-mokymosi-visa-gyvenima-galimybemis" TargetMode="External"/><Relationship Id="rId3" Type="http://schemas.openxmlformats.org/officeDocument/2006/relationships/image" Target="../media/image3.png"/><Relationship Id="rId7" Type="http://schemas.openxmlformats.org/officeDocument/2006/relationships/hyperlink" Target="https://www.facebook.com/zispb.lt%20(2150" TargetMode="External"/><Relationship Id="rId2" Type="http://schemas.openxmlformats.org/officeDocument/2006/relationships/hyperlink" Target="https://www.facebook.com/115346493340330/videos/331514238147178" TargetMode="External"/><Relationship Id="rId1" Type="http://schemas.openxmlformats.org/officeDocument/2006/relationships/slideLayout" Target="../slideLayouts/slideLayout2.xml"/><Relationship Id="rId6" Type="http://schemas.openxmlformats.org/officeDocument/2006/relationships/hyperlink" Target="https://www.facebook.com/zispb.lt" TargetMode="External"/><Relationship Id="rId5" Type="http://schemas.openxmlformats.org/officeDocument/2006/relationships/hyperlink" Target="http://zispb.lt/projektai/vykdomi/bob-as-a-bait" TargetMode="External"/><Relationship Id="rId10" Type="http://schemas.openxmlformats.org/officeDocument/2006/relationships/image" Target="../media/image6.png"/><Relationship Id="rId4" Type="http://schemas.openxmlformats.org/officeDocument/2006/relationships/hyperlink" Target="https://www.facebook.com/betteradultlearning;" TargetMode="External"/><Relationship Id="rId9" Type="http://schemas.openxmlformats.org/officeDocument/2006/relationships/hyperlink" Target="https://epale.ec.europa.eu/en/content/how-motivate-low-qualified-and-low-skilled-adults-use-opportunities-lifelong-learnin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Obrázek 4" descr="Obsah obrázku text&#10;&#10;Popis byl vytvořen automaticky">
            <a:extLst>
              <a:ext uri="{FF2B5EF4-FFF2-40B4-BE49-F238E27FC236}">
                <a16:creationId xmlns:a16="http://schemas.microsoft.com/office/drawing/2014/main" id="{25B80B9B-3CA4-4A86-9B3C-041DF3B643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7558"/>
            <a:ext cx="10693284" cy="7559675"/>
          </a:xfrm>
          <a:prstGeom prst="rect">
            <a:avLst/>
          </a:prstGeom>
        </p:spPr>
      </p:pic>
      <p:sp>
        <p:nvSpPr>
          <p:cNvPr id="2" name="Nadpis 1">
            <a:extLst>
              <a:ext uri="{FF2B5EF4-FFF2-40B4-BE49-F238E27FC236}">
                <a16:creationId xmlns:a16="http://schemas.microsoft.com/office/drawing/2014/main" id="{6A9C7208-7C59-479F-BB47-C5BB1F04C7D5}"/>
              </a:ext>
            </a:extLst>
          </p:cNvPr>
          <p:cNvSpPr>
            <a:spLocks noGrp="1"/>
          </p:cNvSpPr>
          <p:nvPr>
            <p:ph type="ctrTitle"/>
          </p:nvPr>
        </p:nvSpPr>
        <p:spPr>
          <a:xfrm>
            <a:off x="942562" y="2273095"/>
            <a:ext cx="9088041" cy="2631887"/>
          </a:xfrm>
          <a:solidFill>
            <a:schemeClr val="tx2">
              <a:lumMod val="20000"/>
              <a:lumOff val="80000"/>
            </a:schemeClr>
          </a:solidFill>
        </p:spPr>
        <p:txBody>
          <a:bodyPr>
            <a:normAutofit/>
          </a:bodyPr>
          <a:lstStyle/>
          <a:p>
            <a:r>
              <a:rPr lang="cs-CZ" sz="7200" b="1" dirty="0" err="1">
                <a:solidFill>
                  <a:schemeClr val="accent1">
                    <a:lumMod val="75000"/>
                  </a:schemeClr>
                </a:solidFill>
              </a:rPr>
              <a:t>TransNational</a:t>
            </a:r>
            <a:r>
              <a:rPr lang="cs-CZ" sz="7200" b="1" dirty="0">
                <a:solidFill>
                  <a:schemeClr val="accent1">
                    <a:lumMod val="75000"/>
                  </a:schemeClr>
                </a:solidFill>
              </a:rPr>
              <a:t> On-line </a:t>
            </a:r>
            <a:r>
              <a:rPr lang="cs-CZ" sz="7200" b="1" dirty="0" err="1">
                <a:solidFill>
                  <a:schemeClr val="accent1">
                    <a:lumMod val="75000"/>
                  </a:schemeClr>
                </a:solidFill>
              </a:rPr>
              <a:t>Partners</a:t>
            </a:r>
            <a:r>
              <a:rPr lang="cs-CZ" sz="7200" b="1" dirty="0">
                <a:solidFill>
                  <a:schemeClr val="accent1">
                    <a:lumMod val="75000"/>
                  </a:schemeClr>
                </a:solidFill>
              </a:rPr>
              <a:t> Meeting</a:t>
            </a:r>
          </a:p>
        </p:txBody>
      </p:sp>
      <p:sp>
        <p:nvSpPr>
          <p:cNvPr id="3" name="Podnadpis 2">
            <a:extLst>
              <a:ext uri="{FF2B5EF4-FFF2-40B4-BE49-F238E27FC236}">
                <a16:creationId xmlns:a16="http://schemas.microsoft.com/office/drawing/2014/main" id="{EEC92A1B-0682-4F12-B653-CA93BABCD90C}"/>
              </a:ext>
            </a:extLst>
          </p:cNvPr>
          <p:cNvSpPr>
            <a:spLocks noGrp="1"/>
          </p:cNvSpPr>
          <p:nvPr>
            <p:ph type="subTitle" idx="1"/>
          </p:nvPr>
        </p:nvSpPr>
        <p:spPr>
          <a:xfrm>
            <a:off x="1477151" y="5065783"/>
            <a:ext cx="8018860" cy="1367104"/>
          </a:xfrm>
          <a:solidFill>
            <a:srgbClr val="00B0F0"/>
          </a:solidFill>
        </p:spPr>
        <p:txBody>
          <a:bodyPr>
            <a:normAutofit/>
          </a:bodyPr>
          <a:lstStyle/>
          <a:p>
            <a:r>
              <a:rPr lang="cs-CZ" sz="5400" dirty="0" err="1"/>
              <a:t>November</a:t>
            </a:r>
            <a:r>
              <a:rPr lang="cs-CZ" sz="5400" dirty="0"/>
              <a:t> 10, 2020</a:t>
            </a:r>
          </a:p>
        </p:txBody>
      </p:sp>
      <p:pic>
        <p:nvPicPr>
          <p:cNvPr id="4" name="Obráze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93879" y="1038678"/>
            <a:ext cx="3785403" cy="1867075"/>
          </a:xfrm>
          <a:prstGeom prst="rect">
            <a:avLst/>
          </a:prstGeom>
        </p:spPr>
      </p:pic>
      <p:sp>
        <p:nvSpPr>
          <p:cNvPr id="6" name="AutoShape 2" descr="https://email.seznam.cz/imageresize/?width=1366&amp;height=658&amp;mid=194647&amp;aid=8&amp;uid=11036290&amp;default=%2Fstatic%2Fwm%2Fimg%2Fdefault-image.svg"/>
          <p:cNvSpPr>
            <a:spLocks noChangeAspect="1" noChangeArrowheads="1"/>
          </p:cNvSpPr>
          <p:nvPr/>
        </p:nvSpPr>
        <p:spPr bwMode="auto">
          <a:xfrm>
            <a:off x="155575" y="-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cs-CZ"/>
          </a:p>
        </p:txBody>
      </p:sp>
    </p:spTree>
    <p:extLst>
      <p:ext uri="{BB962C8B-B14F-4D97-AF65-F5344CB8AC3E}">
        <p14:creationId xmlns:p14="http://schemas.microsoft.com/office/powerpoint/2010/main" val="1936136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obsah 4" descr="Obsah obrázku text&#10;&#10;Popis byl vytvořen automaticky">
            <a:hlinkClick r:id="rId2"/>
            <a:extLst>
              <a:ext uri="{FF2B5EF4-FFF2-40B4-BE49-F238E27FC236}">
                <a16:creationId xmlns:a16="http://schemas.microsoft.com/office/drawing/2014/main" id="{7D525EA4-4689-4871-A8D4-1B469FD1665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10632"/>
            <a:ext cx="10707760" cy="7569911"/>
          </a:xfrm>
        </p:spPr>
      </p:pic>
      <p:sp>
        <p:nvSpPr>
          <p:cNvPr id="2" name="Nadpis 1">
            <a:extLst>
              <a:ext uri="{FF2B5EF4-FFF2-40B4-BE49-F238E27FC236}">
                <a16:creationId xmlns:a16="http://schemas.microsoft.com/office/drawing/2014/main" id="{51CAB58B-ED4C-45BB-860A-60E75495CA11}"/>
              </a:ext>
            </a:extLst>
          </p:cNvPr>
          <p:cNvSpPr>
            <a:spLocks noGrp="1"/>
          </p:cNvSpPr>
          <p:nvPr>
            <p:ph type="title"/>
          </p:nvPr>
        </p:nvSpPr>
        <p:spPr>
          <a:xfrm>
            <a:off x="1972638" y="1295619"/>
            <a:ext cx="7803360" cy="1461188"/>
          </a:xfrm>
        </p:spPr>
        <p:txBody>
          <a:bodyPr>
            <a:noAutofit/>
          </a:bodyPr>
          <a:lstStyle/>
          <a:p>
            <a:r>
              <a:rPr lang="lt-LT" sz="2400" dirty="0" err="1"/>
              <a:t>Meet</a:t>
            </a:r>
            <a:r>
              <a:rPr lang="lt-LT" sz="2400" dirty="0"/>
              <a:t> Fausta </a:t>
            </a:r>
            <a:r>
              <a:rPr lang="lt-LT" sz="2400" dirty="0" err="1"/>
              <a:t>from</a:t>
            </a:r>
            <a:r>
              <a:rPr lang="lt-LT" sz="2400" dirty="0"/>
              <a:t> Lithuania </a:t>
            </a:r>
            <a:r>
              <a:rPr lang="lt-LT" sz="2400" dirty="0" err="1"/>
              <a:t>who</a:t>
            </a:r>
            <a:r>
              <a:rPr lang="lt-LT" sz="2400" dirty="0"/>
              <a:t> </a:t>
            </a:r>
            <a:r>
              <a:rPr lang="lt-LT" sz="2400" dirty="0" err="1"/>
              <a:t>with</a:t>
            </a:r>
            <a:r>
              <a:rPr lang="lt-LT" sz="2400" dirty="0"/>
              <a:t> </a:t>
            </a:r>
            <a:r>
              <a:rPr lang="lt-LT" sz="2400" dirty="0" err="1"/>
              <a:t>the</a:t>
            </a:r>
            <a:r>
              <a:rPr lang="lt-LT" sz="2400" dirty="0"/>
              <a:t> </a:t>
            </a:r>
            <a:r>
              <a:rPr lang="lt-LT" sz="2400" dirty="0" err="1"/>
              <a:t>help</a:t>
            </a:r>
            <a:r>
              <a:rPr lang="lt-LT" sz="2400" dirty="0"/>
              <a:t> </a:t>
            </a:r>
            <a:r>
              <a:rPr lang="lt-LT" sz="2400" dirty="0" err="1"/>
              <a:t>of</a:t>
            </a:r>
            <a:r>
              <a:rPr lang="lt-LT" sz="2400" dirty="0"/>
              <a:t> BABBAT </a:t>
            </a:r>
            <a:r>
              <a:rPr lang="lt-LT" sz="2400" dirty="0" err="1"/>
              <a:t>project</a:t>
            </a:r>
            <a:r>
              <a:rPr lang="lt-LT" sz="2400" dirty="0"/>
              <a:t> </a:t>
            </a:r>
            <a:r>
              <a:rPr lang="lt-LT" sz="2400" dirty="0" err="1"/>
              <a:t>partner</a:t>
            </a:r>
            <a:r>
              <a:rPr lang="lt-LT" sz="2400" dirty="0"/>
              <a:t> VšĮ Žmogiškųjų išteklių stebėsenos ir plėtros biuras </a:t>
            </a:r>
            <a:r>
              <a:rPr lang="lt-LT" sz="2400" dirty="0" err="1"/>
              <a:t>is</a:t>
            </a:r>
            <a:r>
              <a:rPr lang="lt-LT" sz="2400" dirty="0"/>
              <a:t> </a:t>
            </a:r>
            <a:r>
              <a:rPr lang="lt-LT" sz="2400" dirty="0" err="1"/>
              <a:t>buidling</a:t>
            </a:r>
            <a:r>
              <a:rPr lang="lt-LT" sz="2400" dirty="0"/>
              <a:t> </a:t>
            </a:r>
            <a:r>
              <a:rPr lang="lt-LT" sz="2400" dirty="0" err="1"/>
              <a:t>up</a:t>
            </a:r>
            <a:r>
              <a:rPr lang="lt-LT" sz="2400" dirty="0"/>
              <a:t> </a:t>
            </a:r>
            <a:r>
              <a:rPr lang="lt-LT" sz="2400" dirty="0" err="1"/>
              <a:t>her</a:t>
            </a:r>
            <a:r>
              <a:rPr lang="lt-LT" sz="2400" dirty="0"/>
              <a:t> </a:t>
            </a:r>
            <a:r>
              <a:rPr lang="lt-LT" sz="2400" dirty="0" err="1"/>
              <a:t>confidence</a:t>
            </a:r>
            <a:r>
              <a:rPr lang="lt-LT" sz="2400" dirty="0"/>
              <a:t>, </a:t>
            </a:r>
            <a:r>
              <a:rPr lang="lt-LT" sz="2400" dirty="0" err="1"/>
              <a:t>trying</a:t>
            </a:r>
            <a:r>
              <a:rPr lang="lt-LT" sz="2400" dirty="0"/>
              <a:t> to </a:t>
            </a:r>
            <a:r>
              <a:rPr lang="lt-LT" sz="2400" dirty="0" err="1"/>
              <a:t>get</a:t>
            </a:r>
            <a:r>
              <a:rPr lang="lt-LT" sz="2400" dirty="0"/>
              <a:t> </a:t>
            </a:r>
            <a:r>
              <a:rPr lang="lt-LT" sz="2400" dirty="0" err="1"/>
              <a:t>skills</a:t>
            </a:r>
            <a:r>
              <a:rPr lang="lt-LT" sz="2400" dirty="0"/>
              <a:t> </a:t>
            </a:r>
            <a:r>
              <a:rPr lang="lt-LT" sz="2400" dirty="0" err="1"/>
              <a:t>necessary</a:t>
            </a:r>
            <a:r>
              <a:rPr lang="lt-LT" sz="2400" dirty="0"/>
              <a:t> </a:t>
            </a:r>
            <a:r>
              <a:rPr lang="lt-LT" sz="2400" dirty="0" err="1"/>
              <a:t>for</a:t>
            </a:r>
            <a:r>
              <a:rPr lang="lt-LT" sz="2400" dirty="0"/>
              <a:t> </a:t>
            </a:r>
            <a:r>
              <a:rPr lang="lt-LT" sz="2400" dirty="0" err="1"/>
              <a:t>the</a:t>
            </a:r>
            <a:r>
              <a:rPr lang="lt-LT" sz="2400" dirty="0"/>
              <a:t> </a:t>
            </a:r>
            <a:r>
              <a:rPr lang="lt-LT" sz="2400" dirty="0" err="1"/>
              <a:t>labour</a:t>
            </a:r>
            <a:r>
              <a:rPr lang="lt-LT" sz="2400" dirty="0"/>
              <a:t> </a:t>
            </a:r>
            <a:r>
              <a:rPr lang="lt-LT" sz="2400" dirty="0" err="1"/>
              <a:t>market</a:t>
            </a:r>
            <a:r>
              <a:rPr lang="lt-LT" sz="2400" dirty="0"/>
              <a:t> </a:t>
            </a:r>
            <a:r>
              <a:rPr lang="lt-LT" sz="2400" dirty="0" err="1"/>
              <a:t>and</a:t>
            </a:r>
            <a:r>
              <a:rPr lang="lt-LT" sz="2400" dirty="0"/>
              <a:t> </a:t>
            </a:r>
            <a:r>
              <a:rPr lang="lt-LT" sz="2400" dirty="0" err="1"/>
              <a:t>creating</a:t>
            </a:r>
            <a:r>
              <a:rPr lang="lt-LT" sz="2400" dirty="0"/>
              <a:t> </a:t>
            </a:r>
            <a:r>
              <a:rPr lang="lt-LT" sz="2400" dirty="0" err="1"/>
              <a:t>better</a:t>
            </a:r>
            <a:r>
              <a:rPr lang="lt-LT" sz="2400" dirty="0"/>
              <a:t> </a:t>
            </a:r>
            <a:r>
              <a:rPr lang="lt-LT" sz="2400" dirty="0" err="1"/>
              <a:t>future</a:t>
            </a:r>
            <a:r>
              <a:rPr lang="lt-LT" sz="2400" dirty="0"/>
              <a:t> </a:t>
            </a:r>
            <a:r>
              <a:rPr lang="lt-LT" sz="2400" dirty="0" err="1"/>
              <a:t>for</a:t>
            </a:r>
            <a:r>
              <a:rPr lang="lt-LT" sz="2400" dirty="0"/>
              <a:t> </a:t>
            </a:r>
            <a:r>
              <a:rPr lang="lt-LT" sz="2400" dirty="0" err="1"/>
              <a:t>her</a:t>
            </a:r>
            <a:r>
              <a:rPr lang="lt-LT" sz="2400" dirty="0"/>
              <a:t> </a:t>
            </a:r>
            <a:r>
              <a:rPr lang="lt-LT" sz="2400" dirty="0" err="1"/>
              <a:t>daughter</a:t>
            </a:r>
            <a:r>
              <a:rPr lang="lt-LT" sz="2400" dirty="0"/>
              <a:t> </a:t>
            </a:r>
            <a:r>
              <a:rPr lang="lt-LT" sz="2400" dirty="0" err="1"/>
              <a:t>and</a:t>
            </a:r>
            <a:r>
              <a:rPr lang="lt-LT" sz="2400" dirty="0"/>
              <a:t> </a:t>
            </a:r>
            <a:r>
              <a:rPr lang="lt-LT" sz="2400" dirty="0" err="1"/>
              <a:t>herself</a:t>
            </a:r>
            <a:r>
              <a:rPr lang="lt-LT" sz="2400" dirty="0"/>
              <a:t>.</a:t>
            </a:r>
            <a:endParaRPr lang="cs-CZ" sz="2400" dirty="0"/>
          </a:p>
        </p:txBody>
      </p:sp>
      <p:pic>
        <p:nvPicPr>
          <p:cNvPr id="4" name="Paveikslėlis 3">
            <a:hlinkClick r:id="rId2"/>
            <a:extLst>
              <a:ext uri="{FF2B5EF4-FFF2-40B4-BE49-F238E27FC236}">
                <a16:creationId xmlns:a16="http://schemas.microsoft.com/office/drawing/2014/main" id="{250755EE-0759-4A39-89F1-0638CD245D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9568" y="3052166"/>
            <a:ext cx="2626051" cy="3501401"/>
          </a:xfrm>
          <a:prstGeom prst="rect">
            <a:avLst/>
          </a:prstGeom>
        </p:spPr>
      </p:pic>
      <p:pic>
        <p:nvPicPr>
          <p:cNvPr id="7" name="Paveikslėlis 6">
            <a:extLst>
              <a:ext uri="{FF2B5EF4-FFF2-40B4-BE49-F238E27FC236}">
                <a16:creationId xmlns:a16="http://schemas.microsoft.com/office/drawing/2014/main" id="{500B280C-4130-4BA9-84D0-AB5ABEAA4D6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06194" y="3052167"/>
            <a:ext cx="2628212" cy="3501401"/>
          </a:xfrm>
          <a:prstGeom prst="rect">
            <a:avLst/>
          </a:prstGeom>
        </p:spPr>
      </p:pic>
      <p:sp>
        <p:nvSpPr>
          <p:cNvPr id="8" name="TextBox 7">
            <a:extLst>
              <a:ext uri="{FF2B5EF4-FFF2-40B4-BE49-F238E27FC236}">
                <a16:creationId xmlns:a16="http://schemas.microsoft.com/office/drawing/2014/main" id="{5D3D07AC-CE09-4716-A343-1F67F75541E6}"/>
              </a:ext>
            </a:extLst>
          </p:cNvPr>
          <p:cNvSpPr txBox="1"/>
          <p:nvPr/>
        </p:nvSpPr>
        <p:spPr>
          <a:xfrm>
            <a:off x="332989" y="1295619"/>
            <a:ext cx="1415772" cy="5044611"/>
          </a:xfrm>
          <a:prstGeom prst="rect">
            <a:avLst/>
          </a:prstGeom>
          <a:noFill/>
        </p:spPr>
        <p:txBody>
          <a:bodyPr vert="vert270" wrap="square" rtlCol="0">
            <a:spAutoFit/>
          </a:bodyPr>
          <a:lstStyle/>
          <a:p>
            <a:r>
              <a:rPr lang="en-US" sz="4000" dirty="0"/>
              <a:t>Good Practice Example</a:t>
            </a:r>
          </a:p>
          <a:p>
            <a:r>
              <a:rPr lang="en-US" sz="4000" dirty="0"/>
              <a:t>Lithuania</a:t>
            </a:r>
          </a:p>
        </p:txBody>
      </p:sp>
      <p:pic>
        <p:nvPicPr>
          <p:cNvPr id="10" name="Paveikslėlis 9">
            <a:extLst>
              <a:ext uri="{FF2B5EF4-FFF2-40B4-BE49-F238E27FC236}">
                <a16:creationId xmlns:a16="http://schemas.microsoft.com/office/drawing/2014/main" id="{279762DA-C641-4BE3-82EC-2378E61700A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07750" y="6657654"/>
            <a:ext cx="1573915" cy="608016"/>
          </a:xfrm>
          <a:prstGeom prst="rect">
            <a:avLst/>
          </a:prstGeom>
        </p:spPr>
      </p:pic>
    </p:spTree>
    <p:extLst>
      <p:ext uri="{BB962C8B-B14F-4D97-AF65-F5344CB8AC3E}">
        <p14:creationId xmlns:p14="http://schemas.microsoft.com/office/powerpoint/2010/main" val="12886462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obsah 4" descr="Obsah obrázku text&#10;&#10;Popis byl vytvořen automaticky">
            <a:hlinkClick r:id="rId2"/>
            <a:extLst>
              <a:ext uri="{FF2B5EF4-FFF2-40B4-BE49-F238E27FC236}">
                <a16:creationId xmlns:a16="http://schemas.microsoft.com/office/drawing/2014/main" id="{7D525EA4-4689-4871-A8D4-1B469FD1665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10632"/>
            <a:ext cx="10707760" cy="7569911"/>
          </a:xfrm>
        </p:spPr>
      </p:pic>
      <p:sp>
        <p:nvSpPr>
          <p:cNvPr id="2" name="Nadpis 1">
            <a:extLst>
              <a:ext uri="{FF2B5EF4-FFF2-40B4-BE49-F238E27FC236}">
                <a16:creationId xmlns:a16="http://schemas.microsoft.com/office/drawing/2014/main" id="{51CAB58B-ED4C-45BB-860A-60E75495CA11}"/>
              </a:ext>
            </a:extLst>
          </p:cNvPr>
          <p:cNvSpPr>
            <a:spLocks noGrp="1"/>
          </p:cNvSpPr>
          <p:nvPr>
            <p:ph type="title"/>
          </p:nvPr>
        </p:nvSpPr>
        <p:spPr>
          <a:xfrm>
            <a:off x="1295446" y="925748"/>
            <a:ext cx="8399261" cy="5414481"/>
          </a:xfrm>
        </p:spPr>
        <p:txBody>
          <a:bodyPr anchor="t">
            <a:noAutofit/>
          </a:bodyPr>
          <a:lstStyle/>
          <a:p>
            <a:r>
              <a:rPr lang="lt-LT" sz="2400" b="1" dirty="0" err="1"/>
              <a:t>Obstacles</a:t>
            </a:r>
            <a:r>
              <a:rPr lang="en-US" sz="2400" b="1" dirty="0"/>
              <a:t> of education/ training later in life</a:t>
            </a:r>
            <a:r>
              <a:rPr lang="lt-LT" sz="2400" b="1" dirty="0"/>
              <a:t>: </a:t>
            </a:r>
            <a:br>
              <a:rPr lang="lt-LT" sz="2400" dirty="0"/>
            </a:br>
            <a:r>
              <a:rPr lang="lt-LT" sz="2400" dirty="0"/>
              <a:t>- </a:t>
            </a:r>
            <a:r>
              <a:rPr lang="en-US" sz="2400" dirty="0"/>
              <a:t>Lack of flexibility of certain </a:t>
            </a:r>
            <a:r>
              <a:rPr lang="en-US" sz="2400" dirty="0" err="1"/>
              <a:t>programmes</a:t>
            </a:r>
            <a:r>
              <a:rPr lang="en-US" sz="2400" dirty="0"/>
              <a:t>;</a:t>
            </a:r>
            <a:br>
              <a:rPr lang="en-US" sz="2400" dirty="0"/>
            </a:br>
            <a:r>
              <a:rPr lang="en-US" sz="2400" dirty="0"/>
              <a:t>- Family commitments; no support network for, for instance, single mothers from the local or national government;</a:t>
            </a:r>
            <a:br>
              <a:rPr lang="en-US" sz="2400" dirty="0"/>
            </a:br>
            <a:r>
              <a:rPr lang="en-US" sz="2400" dirty="0"/>
              <a:t>- Missing link between the training providers and the target groups (how to reach them – in terms of marketing/ dissemination tools);</a:t>
            </a:r>
            <a:br>
              <a:rPr lang="en-US" sz="2400" dirty="0"/>
            </a:br>
            <a:r>
              <a:rPr lang="en-US" sz="2400" dirty="0"/>
              <a:t>- Lack of motivation;</a:t>
            </a:r>
            <a:br>
              <a:rPr lang="en-US" sz="2400" dirty="0"/>
            </a:br>
            <a:br>
              <a:rPr lang="lt-LT" sz="2400" dirty="0"/>
            </a:br>
            <a:br>
              <a:rPr lang="lt-LT" sz="2400" dirty="0"/>
            </a:br>
            <a:r>
              <a:rPr lang="lt-LT" sz="2400" b="1" dirty="0" err="1"/>
              <a:t>Benefits</a:t>
            </a:r>
            <a:r>
              <a:rPr lang="lt-LT" sz="2400" b="1" dirty="0"/>
              <a:t> </a:t>
            </a:r>
            <a:r>
              <a:rPr lang="lt-LT" sz="2400" b="1" dirty="0" err="1"/>
              <a:t>of</a:t>
            </a:r>
            <a:r>
              <a:rPr lang="lt-LT" sz="2400" b="1" dirty="0"/>
              <a:t> </a:t>
            </a:r>
            <a:r>
              <a:rPr lang="lt-LT" sz="2400" b="1" dirty="0" err="1"/>
              <a:t>education</a:t>
            </a:r>
            <a:r>
              <a:rPr lang="lt-LT" sz="2400" b="1" dirty="0"/>
              <a:t>/ </a:t>
            </a:r>
            <a:r>
              <a:rPr lang="lt-LT" sz="2400" b="1" dirty="0" err="1"/>
              <a:t>training</a:t>
            </a:r>
            <a:r>
              <a:rPr lang="lt-LT" sz="2400" b="1" dirty="0"/>
              <a:t> </a:t>
            </a:r>
            <a:r>
              <a:rPr lang="lt-LT" sz="2400" b="1" dirty="0" err="1"/>
              <a:t>later</a:t>
            </a:r>
            <a:r>
              <a:rPr lang="lt-LT" sz="2400" b="1" dirty="0"/>
              <a:t> </a:t>
            </a:r>
            <a:r>
              <a:rPr lang="lt-LT" sz="2400" b="1" dirty="0" err="1"/>
              <a:t>in</a:t>
            </a:r>
            <a:r>
              <a:rPr lang="lt-LT" sz="2400" b="1" dirty="0"/>
              <a:t> </a:t>
            </a:r>
            <a:r>
              <a:rPr lang="lt-LT" sz="2400" b="1" dirty="0" err="1"/>
              <a:t>life</a:t>
            </a:r>
            <a:r>
              <a:rPr lang="lt-LT" sz="2400" b="1" dirty="0"/>
              <a:t>:</a:t>
            </a:r>
            <a:br>
              <a:rPr lang="lt-LT" sz="2400" dirty="0"/>
            </a:br>
            <a:r>
              <a:rPr lang="lt-LT" sz="2400" dirty="0"/>
              <a:t>- </a:t>
            </a:r>
            <a:r>
              <a:rPr lang="en-US" sz="2400" dirty="0"/>
              <a:t>Personal satisfaction with one’s life, </a:t>
            </a:r>
            <a:r>
              <a:rPr lang="en-US" sz="2400" dirty="0" err="1"/>
              <a:t>self-realisation</a:t>
            </a:r>
            <a:r>
              <a:rPr lang="en-US" sz="2400" dirty="0"/>
              <a:t>;</a:t>
            </a:r>
            <a:br>
              <a:rPr lang="en-US" sz="2400" dirty="0"/>
            </a:br>
            <a:r>
              <a:rPr lang="en-US" sz="2400" dirty="0"/>
              <a:t>- Ensuring better life quality for the loved ones;</a:t>
            </a:r>
            <a:br>
              <a:rPr lang="en-US" sz="2400" dirty="0"/>
            </a:br>
            <a:r>
              <a:rPr lang="en-US" sz="2400" dirty="0"/>
              <a:t>- Knowing what you want and need and how to get it;</a:t>
            </a:r>
            <a:br>
              <a:rPr lang="en-US" sz="2400" dirty="0"/>
            </a:br>
            <a:r>
              <a:rPr lang="en-US" sz="2400" dirty="0"/>
              <a:t>- Increased self-confidence;</a:t>
            </a:r>
            <a:br>
              <a:rPr lang="en-US" sz="2400" dirty="0"/>
            </a:br>
            <a:r>
              <a:rPr lang="en-US" sz="2400" dirty="0"/>
              <a:t>- New connections.</a:t>
            </a:r>
            <a:endParaRPr lang="cs-CZ" sz="2400" dirty="0"/>
          </a:p>
        </p:txBody>
      </p:sp>
      <p:sp>
        <p:nvSpPr>
          <p:cNvPr id="8" name="TextBox 7">
            <a:extLst>
              <a:ext uri="{FF2B5EF4-FFF2-40B4-BE49-F238E27FC236}">
                <a16:creationId xmlns:a16="http://schemas.microsoft.com/office/drawing/2014/main" id="{5D3D07AC-CE09-4716-A343-1F67F75541E6}"/>
              </a:ext>
            </a:extLst>
          </p:cNvPr>
          <p:cNvSpPr txBox="1"/>
          <p:nvPr/>
        </p:nvSpPr>
        <p:spPr>
          <a:xfrm>
            <a:off x="332989" y="1295619"/>
            <a:ext cx="800219" cy="5044611"/>
          </a:xfrm>
          <a:prstGeom prst="rect">
            <a:avLst/>
          </a:prstGeom>
          <a:noFill/>
        </p:spPr>
        <p:txBody>
          <a:bodyPr vert="vert270" wrap="square" rtlCol="0">
            <a:spAutoFit/>
          </a:bodyPr>
          <a:lstStyle/>
          <a:p>
            <a:r>
              <a:rPr lang="lt-LT" sz="4000" dirty="0"/>
              <a:t>LESSONS LEARNT</a:t>
            </a:r>
            <a:endParaRPr lang="en-US" sz="4000" dirty="0"/>
          </a:p>
        </p:txBody>
      </p:sp>
      <p:pic>
        <p:nvPicPr>
          <p:cNvPr id="10" name="Paveikslėlis 9">
            <a:extLst>
              <a:ext uri="{FF2B5EF4-FFF2-40B4-BE49-F238E27FC236}">
                <a16:creationId xmlns:a16="http://schemas.microsoft.com/office/drawing/2014/main" id="{279762DA-C641-4BE3-82EC-2378E61700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907750" y="6657654"/>
            <a:ext cx="1573915" cy="608016"/>
          </a:xfrm>
          <a:prstGeom prst="rect">
            <a:avLst/>
          </a:prstGeom>
        </p:spPr>
      </p:pic>
    </p:spTree>
    <p:extLst>
      <p:ext uri="{BB962C8B-B14F-4D97-AF65-F5344CB8AC3E}">
        <p14:creationId xmlns:p14="http://schemas.microsoft.com/office/powerpoint/2010/main" val="37593627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Zástupný obsah 4" descr="Obsah obrázku text&#10;&#10;Popis byl vytvořen automaticky">
            <a:hlinkClick r:id="rId2"/>
            <a:extLst>
              <a:ext uri="{FF2B5EF4-FFF2-40B4-BE49-F238E27FC236}">
                <a16:creationId xmlns:a16="http://schemas.microsoft.com/office/drawing/2014/main" id="{7D525EA4-4689-4871-A8D4-1B469FD16657}"/>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 y="10632"/>
            <a:ext cx="10707760" cy="7569911"/>
          </a:xfrm>
        </p:spPr>
      </p:pic>
      <p:sp>
        <p:nvSpPr>
          <p:cNvPr id="2" name="Nadpis 1">
            <a:extLst>
              <a:ext uri="{FF2B5EF4-FFF2-40B4-BE49-F238E27FC236}">
                <a16:creationId xmlns:a16="http://schemas.microsoft.com/office/drawing/2014/main" id="{51CAB58B-ED4C-45BB-860A-60E75495CA11}"/>
              </a:ext>
            </a:extLst>
          </p:cNvPr>
          <p:cNvSpPr>
            <a:spLocks noGrp="1"/>
          </p:cNvSpPr>
          <p:nvPr>
            <p:ph type="title"/>
          </p:nvPr>
        </p:nvSpPr>
        <p:spPr>
          <a:xfrm>
            <a:off x="1295446" y="925748"/>
            <a:ext cx="8399261" cy="5414481"/>
          </a:xfrm>
        </p:spPr>
        <p:txBody>
          <a:bodyPr>
            <a:noAutofit/>
          </a:bodyPr>
          <a:lstStyle/>
          <a:p>
            <a:r>
              <a:rPr lang="en-US" sz="2400" dirty="0"/>
              <a:t>1. </a:t>
            </a:r>
            <a:r>
              <a:rPr lang="en-US" sz="2400" dirty="0">
                <a:hlinkClick r:id="rId4"/>
              </a:rPr>
              <a:t>BABBAT </a:t>
            </a:r>
            <a:r>
              <a:rPr lang="en-US" sz="2400" dirty="0" err="1">
                <a:hlinkClick r:id="rId4"/>
              </a:rPr>
              <a:t>facebook</a:t>
            </a:r>
            <a:br>
              <a:rPr lang="en-US" sz="2400" dirty="0"/>
            </a:br>
            <a:r>
              <a:rPr lang="en-US" sz="2400" dirty="0"/>
              <a:t>2. </a:t>
            </a:r>
            <a:r>
              <a:rPr lang="lt-LT" sz="2400" dirty="0">
                <a:hlinkClick r:id="rId5"/>
              </a:rPr>
              <a:t>Our </a:t>
            </a:r>
            <a:r>
              <a:rPr lang="lt-LT" sz="2400" dirty="0" err="1">
                <a:hlinkClick r:id="rId5"/>
              </a:rPr>
              <a:t>website</a:t>
            </a:r>
            <a:br>
              <a:rPr lang="lt-LT" sz="2400" dirty="0"/>
            </a:br>
            <a:r>
              <a:rPr lang="en-US" sz="2400" dirty="0"/>
              <a:t>3. </a:t>
            </a:r>
            <a:r>
              <a:rPr lang="en-US" sz="2400" dirty="0">
                <a:hlinkClick r:id="rId6"/>
              </a:rPr>
              <a:t>Our </a:t>
            </a:r>
            <a:r>
              <a:rPr lang="en-US" sz="2400" dirty="0" err="1">
                <a:hlinkClick r:id="rId6"/>
              </a:rPr>
              <a:t>facebook</a:t>
            </a:r>
            <a:r>
              <a:rPr lang="en-US" sz="2400" dirty="0"/>
              <a:t> </a:t>
            </a:r>
            <a:r>
              <a:rPr lang="en-US" sz="2400" dirty="0">
                <a:hlinkClick r:id="rId7"/>
              </a:rPr>
              <a:t>(2150</a:t>
            </a:r>
            <a:r>
              <a:rPr lang="en-US" sz="2400" dirty="0"/>
              <a:t> followers);</a:t>
            </a:r>
            <a:br>
              <a:rPr lang="en-US" sz="2400" dirty="0"/>
            </a:br>
            <a:r>
              <a:rPr lang="en-US" sz="2400" dirty="0"/>
              <a:t>4. Presenting project to persons of the focus group (15 members);</a:t>
            </a:r>
            <a:br>
              <a:rPr lang="en-US" sz="2400" dirty="0"/>
            </a:br>
            <a:r>
              <a:rPr lang="en-US" sz="2400" dirty="0"/>
              <a:t>5. Presenting the project to a group of low qualified adult learners to invite them to share their story for the video (10 members);</a:t>
            </a:r>
            <a:br>
              <a:rPr lang="en-US" sz="2400" dirty="0"/>
            </a:br>
            <a:r>
              <a:rPr lang="en-US" sz="2400" dirty="0"/>
              <a:t>6. Sharing the article in </a:t>
            </a:r>
            <a:r>
              <a:rPr lang="en-US" sz="2400" dirty="0">
                <a:hlinkClick r:id="rId8"/>
              </a:rPr>
              <a:t>LT</a:t>
            </a:r>
            <a:r>
              <a:rPr lang="en-US" sz="2400" dirty="0"/>
              <a:t> and EN on </a:t>
            </a:r>
            <a:r>
              <a:rPr lang="en-US" sz="2400" dirty="0">
                <a:hlinkClick r:id="rId9"/>
              </a:rPr>
              <a:t>EPALE platform</a:t>
            </a:r>
            <a:br>
              <a:rPr lang="en-US" sz="2400" dirty="0"/>
            </a:br>
            <a:br>
              <a:rPr lang="en-US" sz="2400" dirty="0"/>
            </a:br>
            <a:br>
              <a:rPr lang="en-US" sz="2400" dirty="0"/>
            </a:br>
            <a:endParaRPr lang="cs-CZ" sz="2400" dirty="0"/>
          </a:p>
        </p:txBody>
      </p:sp>
      <p:sp>
        <p:nvSpPr>
          <p:cNvPr id="8" name="TextBox 7">
            <a:extLst>
              <a:ext uri="{FF2B5EF4-FFF2-40B4-BE49-F238E27FC236}">
                <a16:creationId xmlns:a16="http://schemas.microsoft.com/office/drawing/2014/main" id="{5D3D07AC-CE09-4716-A343-1F67F75541E6}"/>
              </a:ext>
            </a:extLst>
          </p:cNvPr>
          <p:cNvSpPr txBox="1"/>
          <p:nvPr/>
        </p:nvSpPr>
        <p:spPr>
          <a:xfrm>
            <a:off x="332989" y="1295619"/>
            <a:ext cx="800219" cy="5044611"/>
          </a:xfrm>
          <a:prstGeom prst="rect">
            <a:avLst/>
          </a:prstGeom>
          <a:noFill/>
        </p:spPr>
        <p:txBody>
          <a:bodyPr vert="vert270" wrap="square" rtlCol="0">
            <a:spAutoFit/>
          </a:bodyPr>
          <a:lstStyle/>
          <a:p>
            <a:r>
              <a:rPr lang="en-US" sz="4000" dirty="0"/>
              <a:t>DISSEMINATION</a:t>
            </a:r>
          </a:p>
        </p:txBody>
      </p:sp>
      <p:pic>
        <p:nvPicPr>
          <p:cNvPr id="10" name="Paveikslėlis 9">
            <a:extLst>
              <a:ext uri="{FF2B5EF4-FFF2-40B4-BE49-F238E27FC236}">
                <a16:creationId xmlns:a16="http://schemas.microsoft.com/office/drawing/2014/main" id="{279762DA-C641-4BE3-82EC-2378E61700A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907750" y="6657654"/>
            <a:ext cx="1573915" cy="608016"/>
          </a:xfrm>
          <a:prstGeom prst="rect">
            <a:avLst/>
          </a:prstGeom>
        </p:spPr>
      </p:pic>
    </p:spTree>
    <p:extLst>
      <p:ext uri="{BB962C8B-B14F-4D97-AF65-F5344CB8AC3E}">
        <p14:creationId xmlns:p14="http://schemas.microsoft.com/office/powerpoint/2010/main" val="2244538878"/>
      </p:ext>
    </p:extLst>
  </p:cSld>
  <p:clrMapOvr>
    <a:masterClrMapping/>
  </p:clrMapOvr>
</p:sld>
</file>

<file path=ppt/theme/theme1.xml><?xml version="1.0" encoding="utf-8"?>
<a:theme xmlns:a="http://schemas.openxmlformats.org/drawingml/2006/main" name="Motiv Office">
  <a:themeElements>
    <a:clrScheme name="Motiv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iv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iv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217</TotalTime>
  <Words>265</Words>
  <Application>Microsoft Office PowerPoint</Application>
  <PresentationFormat>Pasirinktinai</PresentationFormat>
  <Paragraphs>9</Paragraphs>
  <Slides>4</Slides>
  <Notes>0</Notes>
  <HiddenSlides>0</HiddenSlides>
  <MMClips>0</MMClips>
  <ScaleCrop>false</ScaleCrop>
  <HeadingPairs>
    <vt:vector size="6" baseType="variant">
      <vt:variant>
        <vt:lpstr>Naudojami šriftai</vt:lpstr>
      </vt:variant>
      <vt:variant>
        <vt:i4>3</vt:i4>
      </vt:variant>
      <vt:variant>
        <vt:lpstr>Tema</vt:lpstr>
      </vt:variant>
      <vt:variant>
        <vt:i4>1</vt:i4>
      </vt:variant>
      <vt:variant>
        <vt:lpstr>Skaidrių pavadinimai</vt:lpstr>
      </vt:variant>
      <vt:variant>
        <vt:i4>4</vt:i4>
      </vt:variant>
    </vt:vector>
  </HeadingPairs>
  <TitlesOfParts>
    <vt:vector size="8" baseType="lpstr">
      <vt:lpstr>Arial</vt:lpstr>
      <vt:lpstr>Calibri</vt:lpstr>
      <vt:lpstr>Calibri Light</vt:lpstr>
      <vt:lpstr>Motiv Office</vt:lpstr>
      <vt:lpstr>TransNational On-line Partners Meeting</vt:lpstr>
      <vt:lpstr>Meet Fausta from Lithuania who with the help of BABBAT project partner VšĮ Žmogiškųjų išteklių stebėsenos ir plėtros biuras is buidling up her confidence, trying to get skills necessary for the labour market and creating better future for her daughter and herself.</vt:lpstr>
      <vt:lpstr>Obstacles of education/ training later in life:  - Lack of flexibility of certain programmes; - Family commitments; no support network for, for instance, single mothers from the local or national government; - Missing link between the training providers and the target groups (how to reach them – in terms of marketing/ dissemination tools); - Lack of motivation;   Benefits of education/ training later in life: - Personal satisfaction with one’s life, self-realisation; - Ensuring better life quality for the loved ones; - Knowing what you want and need and how to get it; - Increased self-confidence; - New connections.</vt:lpstr>
      <vt:lpstr>1. BABBAT facebook 2. Our website 3. Our facebook (2150 followers); 4. Presenting project to persons of the focus group (15 members); 5. Presenting the project to a group of low qualified adult learners to invite them to share their story for the video (10 members); 6. Sharing the article in LT and EN on EPALE platform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Leona Kubišová</dc:creator>
  <cp:lastModifiedBy>admin</cp:lastModifiedBy>
  <cp:revision>15</cp:revision>
  <dcterms:created xsi:type="dcterms:W3CDTF">2020-10-26T18:43:37Z</dcterms:created>
  <dcterms:modified xsi:type="dcterms:W3CDTF">2020-11-10T08:32:47Z</dcterms:modified>
</cp:coreProperties>
</file>